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sf" ContentType="video/x-ms-as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8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9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  <p:sldMasterId id="2147483717" r:id="rId2"/>
    <p:sldMasterId id="2147483723" r:id="rId3"/>
    <p:sldMasterId id="2147483648" r:id="rId4"/>
    <p:sldMasterId id="2147483672" r:id="rId5"/>
    <p:sldMasterId id="2147483660" r:id="rId6"/>
    <p:sldMasterId id="2147483685" r:id="rId7"/>
    <p:sldMasterId id="2147483701" r:id="rId8"/>
    <p:sldMasterId id="2147483693" r:id="rId9"/>
    <p:sldMasterId id="2147483708" r:id="rId10"/>
    <p:sldMasterId id="2147483700" r:id="rId11"/>
    <p:sldMasterId id="2147483670" r:id="rId12"/>
  </p:sldMasterIdLst>
  <p:notesMasterIdLst>
    <p:notesMasterId r:id="rId31"/>
  </p:notesMasterIdLst>
  <p:handoutMasterIdLst>
    <p:handoutMasterId r:id="rId32"/>
  </p:handoutMasterIdLst>
  <p:sldIdLst>
    <p:sldId id="262" r:id="rId13"/>
    <p:sldId id="394" r:id="rId14"/>
    <p:sldId id="557" r:id="rId15"/>
    <p:sldId id="440" r:id="rId16"/>
    <p:sldId id="438" r:id="rId17"/>
    <p:sldId id="620" r:id="rId18"/>
    <p:sldId id="643" r:id="rId19"/>
    <p:sldId id="432" r:id="rId20"/>
    <p:sldId id="559" r:id="rId21"/>
    <p:sldId id="686" r:id="rId22"/>
    <p:sldId id="591" r:id="rId23"/>
    <p:sldId id="647" r:id="rId24"/>
    <p:sldId id="646" r:id="rId25"/>
    <p:sldId id="687" r:id="rId26"/>
    <p:sldId id="688" r:id="rId27"/>
    <p:sldId id="689" r:id="rId28"/>
    <p:sldId id="642" r:id="rId29"/>
    <p:sldId id="690" r:id="rId30"/>
  </p:sldIdLst>
  <p:sldSz cx="9144000" cy="5143500" type="screen16x9"/>
  <p:notesSz cx="6864350" cy="999648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5" userDrawn="1">
          <p15:clr>
            <a:srgbClr val="A4A3A4"/>
          </p15:clr>
        </p15:guide>
        <p15:guide id="2" pos="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9">
          <p15:clr>
            <a:srgbClr val="A4A3A4"/>
          </p15:clr>
        </p15:guide>
        <p15:guide id="2" pos="216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Windows" initials="UW" lastIdx="1" clrIdx="0">
    <p:extLst>
      <p:ext uri="{19B8F6BF-5375-455C-9EA6-DF929625EA0E}">
        <p15:presenceInfo xmlns:p15="http://schemas.microsoft.com/office/powerpoint/2012/main" userId="Utente Windows" providerId="None"/>
      </p:ext>
    </p:extLst>
  </p:cmAuthor>
  <p:cmAuthor id="2" name="Valeria Loliva" initials="VL" lastIdx="4" clrIdx="1">
    <p:extLst>
      <p:ext uri="{19B8F6BF-5375-455C-9EA6-DF929625EA0E}">
        <p15:presenceInfo xmlns:p15="http://schemas.microsoft.com/office/powerpoint/2012/main" userId="fb2d3ad6dd8ce15e" providerId="Windows Live"/>
      </p:ext>
    </p:extLst>
  </p:cmAuthor>
  <p:cmAuthor id="3" name="Alessandro De Leonardis" initials="ADL" lastIdx="12" clrIdx="2">
    <p:extLst>
      <p:ext uri="{19B8F6BF-5375-455C-9EA6-DF929625EA0E}">
        <p15:presenceInfo xmlns:p15="http://schemas.microsoft.com/office/powerpoint/2012/main" userId="S-1-5-21-3317970928-1183688578-799745858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8285"/>
    <a:srgbClr val="7F7F7F"/>
    <a:srgbClr val="E8E8E8"/>
    <a:srgbClr val="D3CDBB"/>
    <a:srgbClr val="99CCFF"/>
    <a:srgbClr val="C4BD97"/>
    <a:srgbClr val="494949"/>
    <a:srgbClr val="739BCB"/>
    <a:srgbClr val="CC99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5" autoAdjust="0"/>
    <p:restoredTop sz="88462" autoAdjust="0"/>
  </p:normalViewPr>
  <p:slideViewPr>
    <p:cSldViewPr showGuides="1">
      <p:cViewPr varScale="1">
        <p:scale>
          <a:sx n="117" d="100"/>
          <a:sy n="117" d="100"/>
        </p:scale>
        <p:origin x="84" y="186"/>
      </p:cViewPr>
      <p:guideLst>
        <p:guide orient="horz" pos="1665"/>
        <p:guide pos="385"/>
      </p:guideLst>
    </p:cSldViewPr>
  </p:slideViewPr>
  <p:outlineViewPr>
    <p:cViewPr>
      <p:scale>
        <a:sx n="33" d="100"/>
        <a:sy n="33" d="100"/>
      </p:scale>
      <p:origin x="0" y="-10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80" y="90"/>
      </p:cViewPr>
      <p:guideLst>
        <p:guide orient="horz" pos="3149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9-20T17:16:11.481" idx="3">
    <p:pos x="3656" y="437"/>
    <p:text>Armundia è una Software House specializzata in applicazioi verticali hi-End nel modno delle Banche (in particolare dei servizi per l'investimento) e dell'intermediazione Assicurativa.</p:text>
    <p:extLst mod="1">
      <p:ext uri="{C676402C-5697-4E1C-873F-D02D1690AC5C}">
        <p15:threadingInfo xmlns:p15="http://schemas.microsoft.com/office/powerpoint/2012/main" timeZoneBias="-120"/>
      </p:ext>
    </p:extLst>
  </p:cm>
  <p:cm authorId="3" dt="2018-10-02T08:21:15.668" idx="1">
    <p:pos x="3656" y="573"/>
    <p:text>E' nata nel 2007 dall'idea di un gruppo di manager della allora Datamat SPA che hanno deciso, a fronte dell'acquisizione di Datamat SPA da parte di Finmeccanica, di mettere a fattor comune le proprie esperienza ventennali in un nuovo progetto Industriale indipendente</p:text>
    <p:extLst>
      <p:ext uri="{C676402C-5697-4E1C-873F-D02D1690AC5C}">
        <p15:threadingInfo xmlns:p15="http://schemas.microsoft.com/office/powerpoint/2012/main" timeZoneBias="-120">
          <p15:parentCm authorId="2" idx="3"/>
        </p15:threadingInfo>
      </p:ext>
    </p:extLst>
  </p:cm>
  <p:cm authorId="3" dt="2018-10-02T08:23:52.913" idx="2">
    <p:pos x="3656" y="709"/>
    <p:text>Dal 2014 Armundia è totalmente posseduta dai soci dell'azienda che fanno parte del Board e de CDA</p:text>
    <p:extLst>
      <p:ext uri="{C676402C-5697-4E1C-873F-D02D1690AC5C}">
        <p15:threadingInfo xmlns:p15="http://schemas.microsoft.com/office/powerpoint/2012/main" timeZoneBias="-120">
          <p15:parentCm authorId="2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0-02T08:24:01.521" idx="3">
    <p:pos x="10" y="10"/>
    <p:text>I numeri dell'azienda. COmmentarli con attenzione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0-02T08:24:52.853" idx="4">
    <p:pos x="4976" y="205"/>
    <p:text>i dipartimenti, le sedi e le prossime aperture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0-02T08:30:24.665" idx="11">
    <p:pos x="10" y="10"/>
    <p:text>Le collaborazioni con il mondo accademico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0-02T08:31:51.223" idx="12">
    <p:pos x="10" y="10"/>
    <p:text>Particolare risalto al centro di competenza sull'Aquila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0-02T08:25:37.862" idx="5">
    <p:pos x="10" y="10"/>
    <p:text/>
    <p:extLst>
      <p:ext uri="{C676402C-5697-4E1C-873F-D02D1690AC5C}">
        <p15:threadingInfo xmlns:p15="http://schemas.microsoft.com/office/powerpoint/2012/main" timeZoneBias="-120"/>
      </p:ext>
    </p:extLst>
  </p:cm>
  <p:cm authorId="3" dt="2018-10-02T08:28:30.603" idx="7">
    <p:pos x="10" y="146"/>
    <p:text>Generalità sui prodotti</p:text>
    <p:extLst>
      <p:ext uri="{C676402C-5697-4E1C-873F-D02D1690AC5C}">
        <p15:threadingInfo xmlns:p15="http://schemas.microsoft.com/office/powerpoint/2012/main" timeZoneBias="-120">
          <p15:parentCm authorId="3" idx="5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0-02T08:28:33.130" idx="8">
    <p:pos x="10" y="10"/>
    <p:text>Target Markets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0-02T08:27:57.680" idx="6">
    <p:pos x="10" y="10"/>
    <p:text/>
    <p:extLst>
      <p:ext uri="{C676402C-5697-4E1C-873F-D02D1690AC5C}">
        <p15:threadingInfo xmlns:p15="http://schemas.microsoft.com/office/powerpoint/2012/main" timeZoneBias="-120"/>
      </p:ext>
    </p:extLst>
  </p:cm>
  <p:cm authorId="3" dt="2018-10-02T08:29:23.315" idx="9">
    <p:pos x="10" y="146"/>
    <p:text>Dettagli sui sistemi. Spiegare bene gli aspetti legati al flusso operativo dei prodotti, in particolare Wesh e Asset</p:text>
    <p:extLst>
      <p:ext uri="{C676402C-5697-4E1C-873F-D02D1690AC5C}">
        <p15:threadingInfo xmlns:p15="http://schemas.microsoft.com/office/powerpoint/2012/main" timeZoneBias="-120">
          <p15:parentCm authorId="3" idx="6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0-02T08:29:34.215" idx="10">
    <p:pos x="10" y="10"/>
    <p:text>Dettagli sui sistemi. Spiegare bene gli aspetti legati al flusso operativo dei prodotti, in particolare QuotR e Brokerver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E9BF50-5A07-4F72-9316-1DA378F61A8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325828-CA95-40F6-9313-18F79DA569C3}">
      <dgm:prSet phldrT="[Testo]" custT="1"/>
      <dgm:spPr>
        <a:solidFill>
          <a:srgbClr val="E8E8E8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it-IT" sz="1200" b="1" dirty="0">
              <a:solidFill>
                <a:schemeClr val="tx1"/>
              </a:solidFill>
            </a:rPr>
            <a:t>BANKING</a:t>
          </a:r>
        </a:p>
        <a:p>
          <a:r>
            <a:rPr lang="it-IT" sz="1200" b="1" dirty="0">
              <a:solidFill>
                <a:schemeClr val="tx1"/>
              </a:solidFill>
            </a:rPr>
            <a:t>&amp; FINANCE</a:t>
          </a:r>
        </a:p>
        <a:p>
          <a:r>
            <a:rPr lang="it-IT" sz="1200" b="1" dirty="0">
              <a:solidFill>
                <a:schemeClr val="tx1"/>
              </a:solidFill>
            </a:rPr>
            <a:t>ICT</a:t>
          </a:r>
          <a:endParaRPr lang="it-IT" sz="1200" b="1" dirty="0"/>
        </a:p>
      </dgm:t>
    </dgm:pt>
    <dgm:pt modelId="{641E209E-9A8B-41E1-A063-B69560DD2344}" type="parTrans" cxnId="{CC511CAC-2972-4A5B-AFC6-A5C82FD23DEA}">
      <dgm:prSet/>
      <dgm:spPr/>
      <dgm:t>
        <a:bodyPr/>
        <a:lstStyle/>
        <a:p>
          <a:endParaRPr lang="it-IT"/>
        </a:p>
      </dgm:t>
    </dgm:pt>
    <dgm:pt modelId="{2998E6FC-B1D0-41DA-ADDF-330C8962D498}" type="sibTrans" cxnId="{CC511CAC-2972-4A5B-AFC6-A5C82FD23DEA}">
      <dgm:prSet/>
      <dgm:spPr/>
      <dgm:t>
        <a:bodyPr/>
        <a:lstStyle/>
        <a:p>
          <a:endParaRPr lang="it-IT"/>
        </a:p>
      </dgm:t>
    </dgm:pt>
    <dgm:pt modelId="{D788B31F-25E6-4327-ABCE-53D6D1B951B6}">
      <dgm:prSet phldrT="[Tes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it-IT" sz="800" b="0" dirty="0">
              <a:solidFill>
                <a:schemeClr val="tx1"/>
              </a:solidFill>
              <a:latin typeface="Arial Narrow" panose="020B0606020202030204" pitchFamily="34" charset="0"/>
            </a:rPr>
            <a:t>ASSET MANAGEM. COMPANIES</a:t>
          </a:r>
          <a:endParaRPr lang="it-IT" sz="800" b="0" dirty="0">
            <a:solidFill>
              <a:schemeClr val="tx1"/>
            </a:solidFill>
          </a:endParaRPr>
        </a:p>
      </dgm:t>
    </dgm:pt>
    <dgm:pt modelId="{5C5A7A41-DBFB-4894-A824-F07DE8DF11DB}" type="parTrans" cxnId="{67665224-2EA7-4EC9-BB58-55CFC68F83EF}">
      <dgm:prSet/>
      <dgm:spPr/>
      <dgm:t>
        <a:bodyPr/>
        <a:lstStyle/>
        <a:p>
          <a:endParaRPr lang="it-IT"/>
        </a:p>
      </dgm:t>
    </dgm:pt>
    <dgm:pt modelId="{57DF3369-2267-4CDE-88D1-2DC9992D4926}" type="sibTrans" cxnId="{67665224-2EA7-4EC9-BB58-55CFC68F83EF}">
      <dgm:prSet/>
      <dgm:spPr>
        <a:solidFill>
          <a:srgbClr val="D3CDBB"/>
        </a:solidFill>
      </dgm:spPr>
      <dgm:t>
        <a:bodyPr/>
        <a:lstStyle/>
        <a:p>
          <a:endParaRPr lang="it-IT"/>
        </a:p>
      </dgm:t>
    </dgm:pt>
    <dgm:pt modelId="{BB10DFCC-F93D-4A3A-BF68-89EE1718FE19}">
      <dgm:prSet phldrT="[Tes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it-IT" sz="700" dirty="0">
              <a:solidFill>
                <a:schemeClr val="tx1"/>
              </a:solidFill>
            </a:rPr>
            <a:t>INVESTMENT COMPANIES</a:t>
          </a:r>
        </a:p>
      </dgm:t>
    </dgm:pt>
    <dgm:pt modelId="{31825546-4D77-47D7-A3DC-65DA042C0276}" type="parTrans" cxnId="{ABC40492-B21D-4A41-80C0-AE6C4005CF31}">
      <dgm:prSet/>
      <dgm:spPr/>
      <dgm:t>
        <a:bodyPr/>
        <a:lstStyle/>
        <a:p>
          <a:endParaRPr lang="it-IT"/>
        </a:p>
      </dgm:t>
    </dgm:pt>
    <dgm:pt modelId="{E4AB748F-AF5C-4CB8-874F-10CDD97957D7}" type="sibTrans" cxnId="{ABC40492-B21D-4A41-80C0-AE6C4005CF31}">
      <dgm:prSet/>
      <dgm:spPr>
        <a:solidFill>
          <a:srgbClr val="D3CDBB"/>
        </a:solidFill>
      </dgm:spPr>
      <dgm:t>
        <a:bodyPr/>
        <a:lstStyle/>
        <a:p>
          <a:endParaRPr lang="it-IT"/>
        </a:p>
      </dgm:t>
    </dgm:pt>
    <dgm:pt modelId="{61E4BB46-36F1-4D93-8765-ABED34D0E060}">
      <dgm:prSet phldrT="[Tes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it-IT" sz="800" dirty="0">
              <a:solidFill>
                <a:schemeClr val="tx1"/>
              </a:solidFill>
              <a:latin typeface="Arial Narrow" panose="020B0606020202030204" pitchFamily="34" charset="0"/>
            </a:rPr>
            <a:t>RETAIL</a:t>
          </a:r>
        </a:p>
        <a:p>
          <a:r>
            <a:rPr lang="it-IT" sz="800" dirty="0">
              <a:solidFill>
                <a:schemeClr val="tx1"/>
              </a:solidFill>
              <a:latin typeface="Arial Narrow" panose="020B0606020202030204" pitchFamily="34" charset="0"/>
            </a:rPr>
            <a:t>BANKS</a:t>
          </a:r>
        </a:p>
      </dgm:t>
    </dgm:pt>
    <dgm:pt modelId="{605946C1-2636-45D5-AFBC-CE6C8AF1E58F}" type="parTrans" cxnId="{B41AD8A5-2635-403D-879A-7909C8D9968A}">
      <dgm:prSet/>
      <dgm:spPr/>
      <dgm:t>
        <a:bodyPr/>
        <a:lstStyle/>
        <a:p>
          <a:endParaRPr lang="it-IT"/>
        </a:p>
      </dgm:t>
    </dgm:pt>
    <dgm:pt modelId="{CF132F7D-DB9A-4F02-AE82-9B43E0373965}" type="sibTrans" cxnId="{B41AD8A5-2635-403D-879A-7909C8D9968A}">
      <dgm:prSet/>
      <dgm:spPr>
        <a:solidFill>
          <a:srgbClr val="D3CDBB"/>
        </a:solidFill>
      </dgm:spPr>
      <dgm:t>
        <a:bodyPr/>
        <a:lstStyle/>
        <a:p>
          <a:endParaRPr lang="it-IT"/>
        </a:p>
      </dgm:t>
    </dgm:pt>
    <dgm:pt modelId="{69AA3EF2-EA49-420B-AB29-09BC0AF279A2}">
      <dgm:prSet phldrT="[Tes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it-IT" sz="800" dirty="0">
              <a:solidFill>
                <a:schemeClr val="tx1"/>
              </a:solidFill>
              <a:latin typeface="Arial Narrow" panose="020B0606020202030204" pitchFamily="34" charset="0"/>
            </a:rPr>
            <a:t>PRIVATE</a:t>
          </a:r>
        </a:p>
        <a:p>
          <a:r>
            <a:rPr lang="it-IT" sz="800" dirty="0">
              <a:solidFill>
                <a:schemeClr val="tx1"/>
              </a:solidFill>
              <a:latin typeface="Arial Narrow" panose="020B0606020202030204" pitchFamily="34" charset="0"/>
            </a:rPr>
            <a:t>BANKS</a:t>
          </a:r>
        </a:p>
      </dgm:t>
    </dgm:pt>
    <dgm:pt modelId="{B0C1F3DA-0625-41A1-84CD-B3C53523EDE6}" type="parTrans" cxnId="{175C8A40-850E-4068-BAB5-BA18540E4447}">
      <dgm:prSet/>
      <dgm:spPr/>
      <dgm:t>
        <a:bodyPr/>
        <a:lstStyle/>
        <a:p>
          <a:endParaRPr lang="it-IT"/>
        </a:p>
      </dgm:t>
    </dgm:pt>
    <dgm:pt modelId="{4BDFA987-5D07-4423-B23D-CA6767D46B6F}" type="sibTrans" cxnId="{175C8A40-850E-4068-BAB5-BA18540E4447}">
      <dgm:prSet/>
      <dgm:spPr>
        <a:solidFill>
          <a:srgbClr val="D3CDBB"/>
        </a:solidFill>
      </dgm:spPr>
      <dgm:t>
        <a:bodyPr/>
        <a:lstStyle/>
        <a:p>
          <a:endParaRPr lang="it-IT"/>
        </a:p>
      </dgm:t>
    </dgm:pt>
    <dgm:pt modelId="{BA188BFA-9D10-445F-A8F4-85DB09EF5629}">
      <dgm:prSet phldrT="[Testo]"/>
      <dgm:spPr>
        <a:solidFill>
          <a:srgbClr val="C4BD97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</a:rPr>
            <a:t>BANK INSURANCE</a:t>
          </a:r>
        </a:p>
      </dgm:t>
    </dgm:pt>
    <dgm:pt modelId="{D354CBEA-B7F9-4C81-A6C1-34AA9923F03A}" type="parTrans" cxnId="{56D758F0-632C-4F36-B4C4-C99AF110577F}">
      <dgm:prSet/>
      <dgm:spPr/>
      <dgm:t>
        <a:bodyPr/>
        <a:lstStyle/>
        <a:p>
          <a:endParaRPr lang="it-IT"/>
        </a:p>
      </dgm:t>
    </dgm:pt>
    <dgm:pt modelId="{BB8D21A3-50FB-4D90-A0B9-E2FFAFA9CD3E}" type="sibTrans" cxnId="{56D758F0-632C-4F36-B4C4-C99AF110577F}">
      <dgm:prSet/>
      <dgm:spPr>
        <a:solidFill>
          <a:srgbClr val="D3CDBB"/>
        </a:solidFill>
      </dgm:spPr>
      <dgm:t>
        <a:bodyPr/>
        <a:lstStyle/>
        <a:p>
          <a:endParaRPr lang="it-IT"/>
        </a:p>
      </dgm:t>
    </dgm:pt>
    <dgm:pt modelId="{2AFFF9E6-6429-414F-9AAD-DB2A83009F88}">
      <dgm:prSet phldrT="[Testo]"/>
      <dgm:spPr>
        <a:solidFill>
          <a:srgbClr val="C4BD97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</a:rPr>
            <a:t>CENTRAL BANKS</a:t>
          </a:r>
        </a:p>
      </dgm:t>
    </dgm:pt>
    <dgm:pt modelId="{BA0E1112-D880-42FC-94F1-AD1AA2624A6F}" type="parTrans" cxnId="{C73F430D-642C-4A0C-A00D-D0169E85D105}">
      <dgm:prSet/>
      <dgm:spPr/>
      <dgm:t>
        <a:bodyPr/>
        <a:lstStyle/>
        <a:p>
          <a:endParaRPr lang="it-IT"/>
        </a:p>
      </dgm:t>
    </dgm:pt>
    <dgm:pt modelId="{7EDA7AD0-E86E-4FF7-8538-9CCC0DFD7C49}" type="sibTrans" cxnId="{C73F430D-642C-4A0C-A00D-D0169E85D105}">
      <dgm:prSet/>
      <dgm:spPr>
        <a:solidFill>
          <a:srgbClr val="D3CDBB"/>
        </a:solidFill>
      </dgm:spPr>
      <dgm:t>
        <a:bodyPr/>
        <a:lstStyle/>
        <a:p>
          <a:endParaRPr lang="it-IT"/>
        </a:p>
      </dgm:t>
    </dgm:pt>
    <dgm:pt modelId="{89B8660A-2E41-4EA0-9882-6EBE86A7F838}" type="pres">
      <dgm:prSet presAssocID="{1CE9BF50-5A07-4F72-9316-1DA378F61A8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9081B01-8A74-4450-B4A2-9528D4BB4E9E}" type="pres">
      <dgm:prSet presAssocID="{42325828-CA95-40F6-9313-18F79DA569C3}" presName="centerShape" presStyleLbl="node0" presStyleIdx="0" presStyleCnt="1" custScaleX="100299" custScaleY="100299"/>
      <dgm:spPr/>
    </dgm:pt>
    <dgm:pt modelId="{75D237AB-0014-4EDD-A1B5-00914B6C5014}" type="pres">
      <dgm:prSet presAssocID="{D788B31F-25E6-4327-ABCE-53D6D1B951B6}" presName="node" presStyleLbl="node1" presStyleIdx="0" presStyleCnt="6">
        <dgm:presLayoutVars>
          <dgm:bulletEnabled val="1"/>
        </dgm:presLayoutVars>
      </dgm:prSet>
      <dgm:spPr/>
    </dgm:pt>
    <dgm:pt modelId="{BF1F2625-B20F-48B4-A624-D8F6EFCEE7CA}" type="pres">
      <dgm:prSet presAssocID="{D788B31F-25E6-4327-ABCE-53D6D1B951B6}" presName="dummy" presStyleCnt="0"/>
      <dgm:spPr/>
    </dgm:pt>
    <dgm:pt modelId="{FF70DEC6-6593-476A-A4BA-C4ED127EB03D}" type="pres">
      <dgm:prSet presAssocID="{57DF3369-2267-4CDE-88D1-2DC9992D4926}" presName="sibTrans" presStyleLbl="sibTrans2D1" presStyleIdx="0" presStyleCnt="6"/>
      <dgm:spPr/>
    </dgm:pt>
    <dgm:pt modelId="{D83E06E5-4DD0-4B25-B62F-AD7C35ABC758}" type="pres">
      <dgm:prSet presAssocID="{BA188BFA-9D10-445F-A8F4-85DB09EF5629}" presName="node" presStyleLbl="node1" presStyleIdx="1" presStyleCnt="6">
        <dgm:presLayoutVars>
          <dgm:bulletEnabled val="1"/>
        </dgm:presLayoutVars>
      </dgm:prSet>
      <dgm:spPr/>
    </dgm:pt>
    <dgm:pt modelId="{A517ECF9-045E-4912-9C7C-4C2B863ACBEB}" type="pres">
      <dgm:prSet presAssocID="{BA188BFA-9D10-445F-A8F4-85DB09EF5629}" presName="dummy" presStyleCnt="0"/>
      <dgm:spPr/>
    </dgm:pt>
    <dgm:pt modelId="{71BCA1AD-8853-4B82-A213-F4116DF371D8}" type="pres">
      <dgm:prSet presAssocID="{BB8D21A3-50FB-4D90-A0B9-E2FFAFA9CD3E}" presName="sibTrans" presStyleLbl="sibTrans2D1" presStyleIdx="1" presStyleCnt="6"/>
      <dgm:spPr/>
    </dgm:pt>
    <dgm:pt modelId="{D7F1D2E3-2294-498D-96A4-F5EC431245BC}" type="pres">
      <dgm:prSet presAssocID="{2AFFF9E6-6429-414F-9AAD-DB2A83009F88}" presName="node" presStyleLbl="node1" presStyleIdx="2" presStyleCnt="6">
        <dgm:presLayoutVars>
          <dgm:bulletEnabled val="1"/>
        </dgm:presLayoutVars>
      </dgm:prSet>
      <dgm:spPr/>
    </dgm:pt>
    <dgm:pt modelId="{8CAB3A7B-D645-4B69-9D67-9C0AA9EDFB58}" type="pres">
      <dgm:prSet presAssocID="{2AFFF9E6-6429-414F-9AAD-DB2A83009F88}" presName="dummy" presStyleCnt="0"/>
      <dgm:spPr/>
    </dgm:pt>
    <dgm:pt modelId="{E9C7C873-0723-41F6-BB33-BAADEB093F42}" type="pres">
      <dgm:prSet presAssocID="{7EDA7AD0-E86E-4FF7-8538-9CCC0DFD7C49}" presName="sibTrans" presStyleLbl="sibTrans2D1" presStyleIdx="2" presStyleCnt="6"/>
      <dgm:spPr/>
    </dgm:pt>
    <dgm:pt modelId="{60D768FA-6476-46E6-A514-DFE51A4160DA}" type="pres">
      <dgm:prSet presAssocID="{61E4BB46-36F1-4D93-8765-ABED34D0E060}" presName="node" presStyleLbl="node1" presStyleIdx="3" presStyleCnt="6">
        <dgm:presLayoutVars>
          <dgm:bulletEnabled val="1"/>
        </dgm:presLayoutVars>
      </dgm:prSet>
      <dgm:spPr/>
    </dgm:pt>
    <dgm:pt modelId="{A0FF22FA-B95A-4A7D-9924-3909FA33AC7B}" type="pres">
      <dgm:prSet presAssocID="{61E4BB46-36F1-4D93-8765-ABED34D0E060}" presName="dummy" presStyleCnt="0"/>
      <dgm:spPr/>
    </dgm:pt>
    <dgm:pt modelId="{425F0F88-36FB-4FAD-ACB7-288810A07B04}" type="pres">
      <dgm:prSet presAssocID="{CF132F7D-DB9A-4F02-AE82-9B43E0373965}" presName="sibTrans" presStyleLbl="sibTrans2D1" presStyleIdx="3" presStyleCnt="6"/>
      <dgm:spPr/>
    </dgm:pt>
    <dgm:pt modelId="{404928EE-458B-4C42-8CF9-F935344E0C53}" type="pres">
      <dgm:prSet presAssocID="{69AA3EF2-EA49-420B-AB29-09BC0AF279A2}" presName="node" presStyleLbl="node1" presStyleIdx="4" presStyleCnt="6">
        <dgm:presLayoutVars>
          <dgm:bulletEnabled val="1"/>
        </dgm:presLayoutVars>
      </dgm:prSet>
      <dgm:spPr/>
    </dgm:pt>
    <dgm:pt modelId="{C0DD276B-BD93-479F-80F6-9A26763EBECD}" type="pres">
      <dgm:prSet presAssocID="{69AA3EF2-EA49-420B-AB29-09BC0AF279A2}" presName="dummy" presStyleCnt="0"/>
      <dgm:spPr/>
    </dgm:pt>
    <dgm:pt modelId="{7470D50B-1F01-44B4-B7C5-426D7F671E74}" type="pres">
      <dgm:prSet presAssocID="{4BDFA987-5D07-4423-B23D-CA6767D46B6F}" presName="sibTrans" presStyleLbl="sibTrans2D1" presStyleIdx="4" presStyleCnt="6"/>
      <dgm:spPr/>
    </dgm:pt>
    <dgm:pt modelId="{534EC7E4-C980-4B03-A51F-78AEBB149232}" type="pres">
      <dgm:prSet presAssocID="{BB10DFCC-F93D-4A3A-BF68-89EE1718FE19}" presName="node" presStyleLbl="node1" presStyleIdx="5" presStyleCnt="6">
        <dgm:presLayoutVars>
          <dgm:bulletEnabled val="1"/>
        </dgm:presLayoutVars>
      </dgm:prSet>
      <dgm:spPr/>
    </dgm:pt>
    <dgm:pt modelId="{D87C918F-AB3E-405D-8199-5FC021E969DA}" type="pres">
      <dgm:prSet presAssocID="{BB10DFCC-F93D-4A3A-BF68-89EE1718FE19}" presName="dummy" presStyleCnt="0"/>
      <dgm:spPr/>
    </dgm:pt>
    <dgm:pt modelId="{4B9C131B-D06A-433E-8F4F-6393547C1206}" type="pres">
      <dgm:prSet presAssocID="{E4AB748F-AF5C-4CB8-874F-10CDD97957D7}" presName="sibTrans" presStyleLbl="sibTrans2D1" presStyleIdx="5" presStyleCnt="6"/>
      <dgm:spPr/>
    </dgm:pt>
  </dgm:ptLst>
  <dgm:cxnLst>
    <dgm:cxn modelId="{C73F430D-642C-4A0C-A00D-D0169E85D105}" srcId="{42325828-CA95-40F6-9313-18F79DA569C3}" destId="{2AFFF9E6-6429-414F-9AAD-DB2A83009F88}" srcOrd="2" destOrd="0" parTransId="{BA0E1112-D880-42FC-94F1-AD1AA2624A6F}" sibTransId="{7EDA7AD0-E86E-4FF7-8538-9CCC0DFD7C49}"/>
    <dgm:cxn modelId="{626E7216-06BB-4C0E-BC69-9F81DBC0558B}" type="presOf" srcId="{BB8D21A3-50FB-4D90-A0B9-E2FFAFA9CD3E}" destId="{71BCA1AD-8853-4B82-A213-F4116DF371D8}" srcOrd="0" destOrd="0" presId="urn:microsoft.com/office/officeart/2005/8/layout/radial6"/>
    <dgm:cxn modelId="{D202471B-234C-4BD8-9D17-BF513F492E99}" type="presOf" srcId="{BB10DFCC-F93D-4A3A-BF68-89EE1718FE19}" destId="{534EC7E4-C980-4B03-A51F-78AEBB149232}" srcOrd="0" destOrd="0" presId="urn:microsoft.com/office/officeart/2005/8/layout/radial6"/>
    <dgm:cxn modelId="{67665224-2EA7-4EC9-BB58-55CFC68F83EF}" srcId="{42325828-CA95-40F6-9313-18F79DA569C3}" destId="{D788B31F-25E6-4327-ABCE-53D6D1B951B6}" srcOrd="0" destOrd="0" parTransId="{5C5A7A41-DBFB-4894-A824-F07DE8DF11DB}" sibTransId="{57DF3369-2267-4CDE-88D1-2DC9992D4926}"/>
    <dgm:cxn modelId="{DB23F22D-D83C-4769-BA9C-CC7A1EB6DC0C}" type="presOf" srcId="{1CE9BF50-5A07-4F72-9316-1DA378F61A80}" destId="{89B8660A-2E41-4EA0-9882-6EBE86A7F838}" srcOrd="0" destOrd="0" presId="urn:microsoft.com/office/officeart/2005/8/layout/radial6"/>
    <dgm:cxn modelId="{175C8A40-850E-4068-BAB5-BA18540E4447}" srcId="{42325828-CA95-40F6-9313-18F79DA569C3}" destId="{69AA3EF2-EA49-420B-AB29-09BC0AF279A2}" srcOrd="4" destOrd="0" parTransId="{B0C1F3DA-0625-41A1-84CD-B3C53523EDE6}" sibTransId="{4BDFA987-5D07-4423-B23D-CA6767D46B6F}"/>
    <dgm:cxn modelId="{49A44D44-165E-481E-B100-C6CCFAF7129E}" type="presOf" srcId="{4BDFA987-5D07-4423-B23D-CA6767D46B6F}" destId="{7470D50B-1F01-44B4-B7C5-426D7F671E74}" srcOrd="0" destOrd="0" presId="urn:microsoft.com/office/officeart/2005/8/layout/radial6"/>
    <dgm:cxn modelId="{DF4D5246-ADDC-48AD-BEEC-E2E1716A87BB}" type="presOf" srcId="{61E4BB46-36F1-4D93-8765-ABED34D0E060}" destId="{60D768FA-6476-46E6-A514-DFE51A4160DA}" srcOrd="0" destOrd="0" presId="urn:microsoft.com/office/officeart/2005/8/layout/radial6"/>
    <dgm:cxn modelId="{7F47406D-5429-4C88-9026-DC38DD23A2BC}" type="presOf" srcId="{57DF3369-2267-4CDE-88D1-2DC9992D4926}" destId="{FF70DEC6-6593-476A-A4BA-C4ED127EB03D}" srcOrd="0" destOrd="0" presId="urn:microsoft.com/office/officeart/2005/8/layout/radial6"/>
    <dgm:cxn modelId="{90274C7D-3D56-4488-B4E1-9755BFBBAF78}" type="presOf" srcId="{7EDA7AD0-E86E-4FF7-8538-9CCC0DFD7C49}" destId="{E9C7C873-0723-41F6-BB33-BAADEB093F42}" srcOrd="0" destOrd="0" presId="urn:microsoft.com/office/officeart/2005/8/layout/radial6"/>
    <dgm:cxn modelId="{ABC40492-B21D-4A41-80C0-AE6C4005CF31}" srcId="{42325828-CA95-40F6-9313-18F79DA569C3}" destId="{BB10DFCC-F93D-4A3A-BF68-89EE1718FE19}" srcOrd="5" destOrd="0" parTransId="{31825546-4D77-47D7-A3DC-65DA042C0276}" sibTransId="{E4AB748F-AF5C-4CB8-874F-10CDD97957D7}"/>
    <dgm:cxn modelId="{41BE569C-634D-4EB7-945C-6EE4138F566C}" type="presOf" srcId="{BA188BFA-9D10-445F-A8F4-85DB09EF5629}" destId="{D83E06E5-4DD0-4B25-B62F-AD7C35ABC758}" srcOrd="0" destOrd="0" presId="urn:microsoft.com/office/officeart/2005/8/layout/radial6"/>
    <dgm:cxn modelId="{09985C9D-C2A6-493D-AE7F-D45552288F1A}" type="presOf" srcId="{42325828-CA95-40F6-9313-18F79DA569C3}" destId="{09081B01-8A74-4450-B4A2-9528D4BB4E9E}" srcOrd="0" destOrd="0" presId="urn:microsoft.com/office/officeart/2005/8/layout/radial6"/>
    <dgm:cxn modelId="{DB77509D-C241-43FB-BFA6-6C6742D8F4F4}" type="presOf" srcId="{CF132F7D-DB9A-4F02-AE82-9B43E0373965}" destId="{425F0F88-36FB-4FAD-ACB7-288810A07B04}" srcOrd="0" destOrd="0" presId="urn:microsoft.com/office/officeart/2005/8/layout/radial6"/>
    <dgm:cxn modelId="{B41AD8A5-2635-403D-879A-7909C8D9968A}" srcId="{42325828-CA95-40F6-9313-18F79DA569C3}" destId="{61E4BB46-36F1-4D93-8765-ABED34D0E060}" srcOrd="3" destOrd="0" parTransId="{605946C1-2636-45D5-AFBC-CE6C8AF1E58F}" sibTransId="{CF132F7D-DB9A-4F02-AE82-9B43E0373965}"/>
    <dgm:cxn modelId="{CC511CAC-2972-4A5B-AFC6-A5C82FD23DEA}" srcId="{1CE9BF50-5A07-4F72-9316-1DA378F61A80}" destId="{42325828-CA95-40F6-9313-18F79DA569C3}" srcOrd="0" destOrd="0" parTransId="{641E209E-9A8B-41E1-A063-B69560DD2344}" sibTransId="{2998E6FC-B1D0-41DA-ADDF-330C8962D498}"/>
    <dgm:cxn modelId="{2817B7D2-F732-4007-BDF6-6FA79CFFA005}" type="presOf" srcId="{2AFFF9E6-6429-414F-9AAD-DB2A83009F88}" destId="{D7F1D2E3-2294-498D-96A4-F5EC431245BC}" srcOrd="0" destOrd="0" presId="urn:microsoft.com/office/officeart/2005/8/layout/radial6"/>
    <dgm:cxn modelId="{341F8FD3-5AB6-4C54-B3CD-B4B22912FA08}" type="presOf" srcId="{D788B31F-25E6-4327-ABCE-53D6D1B951B6}" destId="{75D237AB-0014-4EDD-A1B5-00914B6C5014}" srcOrd="0" destOrd="0" presId="urn:microsoft.com/office/officeart/2005/8/layout/radial6"/>
    <dgm:cxn modelId="{C7E8FCD8-A7C5-48A3-B27D-1859A38E2B6B}" type="presOf" srcId="{E4AB748F-AF5C-4CB8-874F-10CDD97957D7}" destId="{4B9C131B-D06A-433E-8F4F-6393547C1206}" srcOrd="0" destOrd="0" presId="urn:microsoft.com/office/officeart/2005/8/layout/radial6"/>
    <dgm:cxn modelId="{56D758F0-632C-4F36-B4C4-C99AF110577F}" srcId="{42325828-CA95-40F6-9313-18F79DA569C3}" destId="{BA188BFA-9D10-445F-A8F4-85DB09EF5629}" srcOrd="1" destOrd="0" parTransId="{D354CBEA-B7F9-4C81-A6C1-34AA9923F03A}" sibTransId="{BB8D21A3-50FB-4D90-A0B9-E2FFAFA9CD3E}"/>
    <dgm:cxn modelId="{287FE9FA-A1A1-4D58-A4F7-C2CFAB2D4EF7}" type="presOf" srcId="{69AA3EF2-EA49-420B-AB29-09BC0AF279A2}" destId="{404928EE-458B-4C42-8CF9-F935344E0C53}" srcOrd="0" destOrd="0" presId="urn:microsoft.com/office/officeart/2005/8/layout/radial6"/>
    <dgm:cxn modelId="{7B0C2C2C-E7DB-4A61-B4EA-1612DC930903}" type="presParOf" srcId="{89B8660A-2E41-4EA0-9882-6EBE86A7F838}" destId="{09081B01-8A74-4450-B4A2-9528D4BB4E9E}" srcOrd="0" destOrd="0" presId="urn:microsoft.com/office/officeart/2005/8/layout/radial6"/>
    <dgm:cxn modelId="{CF8AF261-2AC6-4AAF-BE7B-D95220E8AADC}" type="presParOf" srcId="{89B8660A-2E41-4EA0-9882-6EBE86A7F838}" destId="{75D237AB-0014-4EDD-A1B5-00914B6C5014}" srcOrd="1" destOrd="0" presId="urn:microsoft.com/office/officeart/2005/8/layout/radial6"/>
    <dgm:cxn modelId="{9FBF45BC-C248-49DE-B9D4-13DC9BA6DF50}" type="presParOf" srcId="{89B8660A-2E41-4EA0-9882-6EBE86A7F838}" destId="{BF1F2625-B20F-48B4-A624-D8F6EFCEE7CA}" srcOrd="2" destOrd="0" presId="urn:microsoft.com/office/officeart/2005/8/layout/radial6"/>
    <dgm:cxn modelId="{722D00F2-EA01-413B-AD83-86407329D83F}" type="presParOf" srcId="{89B8660A-2E41-4EA0-9882-6EBE86A7F838}" destId="{FF70DEC6-6593-476A-A4BA-C4ED127EB03D}" srcOrd="3" destOrd="0" presId="urn:microsoft.com/office/officeart/2005/8/layout/radial6"/>
    <dgm:cxn modelId="{28BDFB2A-0C73-4283-9DDC-CC14F4C01B86}" type="presParOf" srcId="{89B8660A-2E41-4EA0-9882-6EBE86A7F838}" destId="{D83E06E5-4DD0-4B25-B62F-AD7C35ABC758}" srcOrd="4" destOrd="0" presId="urn:microsoft.com/office/officeart/2005/8/layout/radial6"/>
    <dgm:cxn modelId="{8DD7800C-85DB-4E6C-AEEE-7C584A41BE73}" type="presParOf" srcId="{89B8660A-2E41-4EA0-9882-6EBE86A7F838}" destId="{A517ECF9-045E-4912-9C7C-4C2B863ACBEB}" srcOrd="5" destOrd="0" presId="urn:microsoft.com/office/officeart/2005/8/layout/radial6"/>
    <dgm:cxn modelId="{8FCEEBC0-2E72-437C-B6B7-9BB370F4A4A8}" type="presParOf" srcId="{89B8660A-2E41-4EA0-9882-6EBE86A7F838}" destId="{71BCA1AD-8853-4B82-A213-F4116DF371D8}" srcOrd="6" destOrd="0" presId="urn:microsoft.com/office/officeart/2005/8/layout/radial6"/>
    <dgm:cxn modelId="{65A68B7B-6238-45E5-9805-F7CA52140D13}" type="presParOf" srcId="{89B8660A-2E41-4EA0-9882-6EBE86A7F838}" destId="{D7F1D2E3-2294-498D-96A4-F5EC431245BC}" srcOrd="7" destOrd="0" presId="urn:microsoft.com/office/officeart/2005/8/layout/radial6"/>
    <dgm:cxn modelId="{E506DDB3-FD0F-4287-9724-EA9C28B6F11F}" type="presParOf" srcId="{89B8660A-2E41-4EA0-9882-6EBE86A7F838}" destId="{8CAB3A7B-D645-4B69-9D67-9C0AA9EDFB58}" srcOrd="8" destOrd="0" presId="urn:microsoft.com/office/officeart/2005/8/layout/radial6"/>
    <dgm:cxn modelId="{9B328458-FAD0-4251-AA26-F298F63A591E}" type="presParOf" srcId="{89B8660A-2E41-4EA0-9882-6EBE86A7F838}" destId="{E9C7C873-0723-41F6-BB33-BAADEB093F42}" srcOrd="9" destOrd="0" presId="urn:microsoft.com/office/officeart/2005/8/layout/radial6"/>
    <dgm:cxn modelId="{63A4D98D-BB42-4FF8-BFB0-80E7D67DB7B9}" type="presParOf" srcId="{89B8660A-2E41-4EA0-9882-6EBE86A7F838}" destId="{60D768FA-6476-46E6-A514-DFE51A4160DA}" srcOrd="10" destOrd="0" presId="urn:microsoft.com/office/officeart/2005/8/layout/radial6"/>
    <dgm:cxn modelId="{8C870C84-F8E4-42B6-9334-9A86DFF3B723}" type="presParOf" srcId="{89B8660A-2E41-4EA0-9882-6EBE86A7F838}" destId="{A0FF22FA-B95A-4A7D-9924-3909FA33AC7B}" srcOrd="11" destOrd="0" presId="urn:microsoft.com/office/officeart/2005/8/layout/radial6"/>
    <dgm:cxn modelId="{B471B5FD-5697-4D8D-A88C-C2B5EF125B64}" type="presParOf" srcId="{89B8660A-2E41-4EA0-9882-6EBE86A7F838}" destId="{425F0F88-36FB-4FAD-ACB7-288810A07B04}" srcOrd="12" destOrd="0" presId="urn:microsoft.com/office/officeart/2005/8/layout/radial6"/>
    <dgm:cxn modelId="{12144BFD-5413-4873-A807-9C64FBE6479F}" type="presParOf" srcId="{89B8660A-2E41-4EA0-9882-6EBE86A7F838}" destId="{404928EE-458B-4C42-8CF9-F935344E0C53}" srcOrd="13" destOrd="0" presId="urn:microsoft.com/office/officeart/2005/8/layout/radial6"/>
    <dgm:cxn modelId="{DE542C9A-5A38-418B-9538-8FD3329C9BAC}" type="presParOf" srcId="{89B8660A-2E41-4EA0-9882-6EBE86A7F838}" destId="{C0DD276B-BD93-479F-80F6-9A26763EBECD}" srcOrd="14" destOrd="0" presId="urn:microsoft.com/office/officeart/2005/8/layout/radial6"/>
    <dgm:cxn modelId="{6860B837-84DE-4D97-A181-9581B6B2436F}" type="presParOf" srcId="{89B8660A-2E41-4EA0-9882-6EBE86A7F838}" destId="{7470D50B-1F01-44B4-B7C5-426D7F671E74}" srcOrd="15" destOrd="0" presId="urn:microsoft.com/office/officeart/2005/8/layout/radial6"/>
    <dgm:cxn modelId="{6AF220DE-80C5-44CA-AC0B-2D8FB19EA3B3}" type="presParOf" srcId="{89B8660A-2E41-4EA0-9882-6EBE86A7F838}" destId="{534EC7E4-C980-4B03-A51F-78AEBB149232}" srcOrd="16" destOrd="0" presId="urn:microsoft.com/office/officeart/2005/8/layout/radial6"/>
    <dgm:cxn modelId="{4717DDF2-FC9A-4786-BED8-13E6B34A31CB}" type="presParOf" srcId="{89B8660A-2E41-4EA0-9882-6EBE86A7F838}" destId="{D87C918F-AB3E-405D-8199-5FC021E969DA}" srcOrd="17" destOrd="0" presId="urn:microsoft.com/office/officeart/2005/8/layout/radial6"/>
    <dgm:cxn modelId="{91EE723F-8A71-4BA9-81CE-F1DA683B7BB9}" type="presParOf" srcId="{89B8660A-2E41-4EA0-9882-6EBE86A7F838}" destId="{4B9C131B-D06A-433E-8F4F-6393547C120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E9BF50-5A07-4F72-9316-1DA378F61A8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325828-CA95-40F6-9313-18F79DA569C3}">
      <dgm:prSet phldrT="[Testo]"/>
      <dgm:spPr>
        <a:solidFill>
          <a:srgbClr val="E8E8E8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INSURANCE ICT</a:t>
          </a:r>
        </a:p>
      </dgm:t>
    </dgm:pt>
    <dgm:pt modelId="{641E209E-9A8B-41E1-A063-B69560DD2344}" type="parTrans" cxnId="{CC511CAC-2972-4A5B-AFC6-A5C82FD23DEA}">
      <dgm:prSet/>
      <dgm:spPr/>
      <dgm:t>
        <a:bodyPr/>
        <a:lstStyle/>
        <a:p>
          <a:endParaRPr lang="it-IT"/>
        </a:p>
      </dgm:t>
    </dgm:pt>
    <dgm:pt modelId="{2998E6FC-B1D0-41DA-ADDF-330C8962D498}" type="sibTrans" cxnId="{CC511CAC-2972-4A5B-AFC6-A5C82FD23DEA}">
      <dgm:prSet/>
      <dgm:spPr/>
      <dgm:t>
        <a:bodyPr/>
        <a:lstStyle/>
        <a:p>
          <a:endParaRPr lang="it-IT"/>
        </a:p>
      </dgm:t>
    </dgm:pt>
    <dgm:pt modelId="{BB10DFCC-F93D-4A3A-BF68-89EE1718FE19}">
      <dgm:prSet phldrT="[Testo]" custT="1"/>
      <dgm:spPr>
        <a:solidFill>
          <a:srgbClr val="99CCFF"/>
        </a:solidFill>
      </dgm:spPr>
      <dgm:t>
        <a:bodyPr/>
        <a:lstStyle/>
        <a:p>
          <a:r>
            <a:rPr lang="it-IT" sz="800" dirty="0">
              <a:solidFill>
                <a:schemeClr val="tx1"/>
              </a:solidFill>
            </a:rPr>
            <a:t>HEALTH CARE COMPANIES</a:t>
          </a:r>
        </a:p>
      </dgm:t>
    </dgm:pt>
    <dgm:pt modelId="{31825546-4D77-47D7-A3DC-65DA042C0276}" type="parTrans" cxnId="{ABC40492-B21D-4A41-80C0-AE6C4005CF31}">
      <dgm:prSet/>
      <dgm:spPr/>
      <dgm:t>
        <a:bodyPr/>
        <a:lstStyle/>
        <a:p>
          <a:endParaRPr lang="it-IT"/>
        </a:p>
      </dgm:t>
    </dgm:pt>
    <dgm:pt modelId="{E4AB748F-AF5C-4CB8-874F-10CDD97957D7}" type="sibTrans" cxnId="{ABC40492-B21D-4A41-80C0-AE6C4005CF31}">
      <dgm:prSet/>
      <dgm:spPr>
        <a:solidFill>
          <a:srgbClr val="00B0F0"/>
        </a:solidFill>
      </dgm:spPr>
      <dgm:t>
        <a:bodyPr/>
        <a:lstStyle/>
        <a:p>
          <a:endParaRPr lang="it-IT"/>
        </a:p>
      </dgm:t>
    </dgm:pt>
    <dgm:pt modelId="{61E4BB46-36F1-4D93-8765-ABED34D0E060}">
      <dgm:prSet phldrT="[Testo]" custT="1"/>
      <dgm:spPr>
        <a:solidFill>
          <a:srgbClr val="99CCFF"/>
        </a:solidFill>
      </dgm:spPr>
      <dgm:t>
        <a:bodyPr/>
        <a:lstStyle/>
        <a:p>
          <a:r>
            <a:rPr lang="it-IT" sz="800" dirty="0">
              <a:solidFill>
                <a:schemeClr val="tx1"/>
              </a:solidFill>
              <a:latin typeface="Arial Narrow" panose="020B0606020202030204" pitchFamily="34" charset="0"/>
            </a:rPr>
            <a:t>BANK INSURANCE</a:t>
          </a:r>
        </a:p>
      </dgm:t>
    </dgm:pt>
    <dgm:pt modelId="{605946C1-2636-45D5-AFBC-CE6C8AF1E58F}" type="parTrans" cxnId="{B41AD8A5-2635-403D-879A-7909C8D9968A}">
      <dgm:prSet/>
      <dgm:spPr/>
      <dgm:t>
        <a:bodyPr/>
        <a:lstStyle/>
        <a:p>
          <a:endParaRPr lang="it-IT"/>
        </a:p>
      </dgm:t>
    </dgm:pt>
    <dgm:pt modelId="{CF132F7D-DB9A-4F02-AE82-9B43E0373965}" type="sibTrans" cxnId="{B41AD8A5-2635-403D-879A-7909C8D9968A}">
      <dgm:prSet/>
      <dgm:spPr>
        <a:solidFill>
          <a:srgbClr val="00B0F0"/>
        </a:solidFill>
      </dgm:spPr>
      <dgm:t>
        <a:bodyPr/>
        <a:lstStyle/>
        <a:p>
          <a:endParaRPr lang="it-IT"/>
        </a:p>
      </dgm:t>
    </dgm:pt>
    <dgm:pt modelId="{69AA3EF2-EA49-420B-AB29-09BC0AF279A2}">
      <dgm:prSet phldrT="[Testo]" custT="1"/>
      <dgm:spPr>
        <a:solidFill>
          <a:srgbClr val="99CCFF"/>
        </a:solidFill>
      </dgm:spPr>
      <dgm:t>
        <a:bodyPr/>
        <a:lstStyle/>
        <a:p>
          <a:r>
            <a:rPr lang="it-IT" sz="800" dirty="0">
              <a:solidFill>
                <a:schemeClr val="tx1"/>
              </a:solidFill>
              <a:latin typeface="Arial Narrow" panose="020B0606020202030204" pitchFamily="34" charset="0"/>
            </a:rPr>
            <a:t>BROKERS COMPANIES</a:t>
          </a:r>
        </a:p>
      </dgm:t>
    </dgm:pt>
    <dgm:pt modelId="{B0C1F3DA-0625-41A1-84CD-B3C53523EDE6}" type="parTrans" cxnId="{175C8A40-850E-4068-BAB5-BA18540E4447}">
      <dgm:prSet/>
      <dgm:spPr/>
      <dgm:t>
        <a:bodyPr/>
        <a:lstStyle/>
        <a:p>
          <a:endParaRPr lang="it-IT"/>
        </a:p>
      </dgm:t>
    </dgm:pt>
    <dgm:pt modelId="{4BDFA987-5D07-4423-B23D-CA6767D46B6F}" type="sibTrans" cxnId="{175C8A40-850E-4068-BAB5-BA18540E4447}">
      <dgm:prSet/>
      <dgm:spPr>
        <a:solidFill>
          <a:srgbClr val="00B0F0"/>
        </a:solidFill>
      </dgm:spPr>
      <dgm:t>
        <a:bodyPr/>
        <a:lstStyle/>
        <a:p>
          <a:endParaRPr lang="it-IT"/>
        </a:p>
      </dgm:t>
    </dgm:pt>
    <dgm:pt modelId="{12B8C480-34AA-4382-87A6-0750FDC54CCE}">
      <dgm:prSet phldrT="[Testo]" custT="1"/>
      <dgm:spPr>
        <a:solidFill>
          <a:srgbClr val="99CCFF"/>
        </a:solidFill>
      </dgm:spPr>
      <dgm:t>
        <a:bodyPr/>
        <a:lstStyle/>
        <a:p>
          <a:r>
            <a:rPr lang="it-IT" sz="800" dirty="0">
              <a:solidFill>
                <a:schemeClr val="tx1"/>
              </a:solidFill>
            </a:rPr>
            <a:t>INSURANCE COMPANIES</a:t>
          </a:r>
        </a:p>
      </dgm:t>
    </dgm:pt>
    <dgm:pt modelId="{1788CB50-55EF-46AE-B19D-3AD33C342F4C}" type="parTrans" cxnId="{022D3A6F-6C73-4E0C-B284-46B14E27073C}">
      <dgm:prSet/>
      <dgm:spPr/>
      <dgm:t>
        <a:bodyPr/>
        <a:lstStyle/>
        <a:p>
          <a:endParaRPr lang="it-IT"/>
        </a:p>
      </dgm:t>
    </dgm:pt>
    <dgm:pt modelId="{5A6E350B-F5F1-44F4-9EB4-520687B553B8}" type="sibTrans" cxnId="{022D3A6F-6C73-4E0C-B284-46B14E27073C}">
      <dgm:prSet/>
      <dgm:spPr>
        <a:solidFill>
          <a:srgbClr val="00B0F0"/>
        </a:solidFill>
      </dgm:spPr>
      <dgm:t>
        <a:bodyPr/>
        <a:lstStyle/>
        <a:p>
          <a:endParaRPr lang="it-IT"/>
        </a:p>
      </dgm:t>
    </dgm:pt>
    <dgm:pt modelId="{89B8660A-2E41-4EA0-9882-6EBE86A7F838}" type="pres">
      <dgm:prSet presAssocID="{1CE9BF50-5A07-4F72-9316-1DA378F61A8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9081B01-8A74-4450-B4A2-9528D4BB4E9E}" type="pres">
      <dgm:prSet presAssocID="{42325828-CA95-40F6-9313-18F79DA569C3}" presName="centerShape" presStyleLbl="node0" presStyleIdx="0" presStyleCnt="1" custScaleX="103568" custScaleY="103568"/>
      <dgm:spPr/>
    </dgm:pt>
    <dgm:pt modelId="{60D768FA-6476-46E6-A514-DFE51A4160DA}" type="pres">
      <dgm:prSet presAssocID="{61E4BB46-36F1-4D93-8765-ABED34D0E060}" presName="node" presStyleLbl="node1" presStyleIdx="0" presStyleCnt="4">
        <dgm:presLayoutVars>
          <dgm:bulletEnabled val="1"/>
        </dgm:presLayoutVars>
      </dgm:prSet>
      <dgm:spPr/>
    </dgm:pt>
    <dgm:pt modelId="{A0FF22FA-B95A-4A7D-9924-3909FA33AC7B}" type="pres">
      <dgm:prSet presAssocID="{61E4BB46-36F1-4D93-8765-ABED34D0E060}" presName="dummy" presStyleCnt="0"/>
      <dgm:spPr/>
    </dgm:pt>
    <dgm:pt modelId="{425F0F88-36FB-4FAD-ACB7-288810A07B04}" type="pres">
      <dgm:prSet presAssocID="{CF132F7D-DB9A-4F02-AE82-9B43E0373965}" presName="sibTrans" presStyleLbl="sibTrans2D1" presStyleIdx="0" presStyleCnt="4"/>
      <dgm:spPr/>
    </dgm:pt>
    <dgm:pt modelId="{404928EE-458B-4C42-8CF9-F935344E0C53}" type="pres">
      <dgm:prSet presAssocID="{69AA3EF2-EA49-420B-AB29-09BC0AF279A2}" presName="node" presStyleLbl="node1" presStyleIdx="1" presStyleCnt="4">
        <dgm:presLayoutVars>
          <dgm:bulletEnabled val="1"/>
        </dgm:presLayoutVars>
      </dgm:prSet>
      <dgm:spPr/>
    </dgm:pt>
    <dgm:pt modelId="{C0DD276B-BD93-479F-80F6-9A26763EBECD}" type="pres">
      <dgm:prSet presAssocID="{69AA3EF2-EA49-420B-AB29-09BC0AF279A2}" presName="dummy" presStyleCnt="0"/>
      <dgm:spPr/>
    </dgm:pt>
    <dgm:pt modelId="{7470D50B-1F01-44B4-B7C5-426D7F671E74}" type="pres">
      <dgm:prSet presAssocID="{4BDFA987-5D07-4423-B23D-CA6767D46B6F}" presName="sibTrans" presStyleLbl="sibTrans2D1" presStyleIdx="1" presStyleCnt="4"/>
      <dgm:spPr/>
    </dgm:pt>
    <dgm:pt modelId="{534EC7E4-C980-4B03-A51F-78AEBB149232}" type="pres">
      <dgm:prSet presAssocID="{BB10DFCC-F93D-4A3A-BF68-89EE1718FE19}" presName="node" presStyleLbl="node1" presStyleIdx="2" presStyleCnt="4">
        <dgm:presLayoutVars>
          <dgm:bulletEnabled val="1"/>
        </dgm:presLayoutVars>
      </dgm:prSet>
      <dgm:spPr/>
    </dgm:pt>
    <dgm:pt modelId="{D87C918F-AB3E-405D-8199-5FC021E969DA}" type="pres">
      <dgm:prSet presAssocID="{BB10DFCC-F93D-4A3A-BF68-89EE1718FE19}" presName="dummy" presStyleCnt="0"/>
      <dgm:spPr/>
    </dgm:pt>
    <dgm:pt modelId="{4B9C131B-D06A-433E-8F4F-6393547C1206}" type="pres">
      <dgm:prSet presAssocID="{E4AB748F-AF5C-4CB8-874F-10CDD97957D7}" presName="sibTrans" presStyleLbl="sibTrans2D1" presStyleIdx="2" presStyleCnt="4"/>
      <dgm:spPr/>
    </dgm:pt>
    <dgm:pt modelId="{9E79E649-4EC2-49C7-BDCA-96CD22399FFF}" type="pres">
      <dgm:prSet presAssocID="{12B8C480-34AA-4382-87A6-0750FDC54CCE}" presName="node" presStyleLbl="node1" presStyleIdx="3" presStyleCnt="4">
        <dgm:presLayoutVars>
          <dgm:bulletEnabled val="1"/>
        </dgm:presLayoutVars>
      </dgm:prSet>
      <dgm:spPr/>
    </dgm:pt>
    <dgm:pt modelId="{9F9275E8-E198-4659-BD81-70815C7E36AB}" type="pres">
      <dgm:prSet presAssocID="{12B8C480-34AA-4382-87A6-0750FDC54CCE}" presName="dummy" presStyleCnt="0"/>
      <dgm:spPr/>
    </dgm:pt>
    <dgm:pt modelId="{D5F3A4F2-BC2C-4831-A6E2-9CBAF0713B6C}" type="pres">
      <dgm:prSet presAssocID="{5A6E350B-F5F1-44F4-9EB4-520687B553B8}" presName="sibTrans" presStyleLbl="sibTrans2D1" presStyleIdx="3" presStyleCnt="4"/>
      <dgm:spPr/>
    </dgm:pt>
  </dgm:ptLst>
  <dgm:cxnLst>
    <dgm:cxn modelId="{C240F113-B817-446D-BFA7-5915817B631C}" type="presOf" srcId="{5A6E350B-F5F1-44F4-9EB4-520687B553B8}" destId="{D5F3A4F2-BC2C-4831-A6E2-9CBAF0713B6C}" srcOrd="0" destOrd="0" presId="urn:microsoft.com/office/officeart/2005/8/layout/radial6"/>
    <dgm:cxn modelId="{6CD30834-541A-4DC2-8130-655C712BB629}" type="presOf" srcId="{4BDFA987-5D07-4423-B23D-CA6767D46B6F}" destId="{7470D50B-1F01-44B4-B7C5-426D7F671E74}" srcOrd="0" destOrd="0" presId="urn:microsoft.com/office/officeart/2005/8/layout/radial6"/>
    <dgm:cxn modelId="{175C8A40-850E-4068-BAB5-BA18540E4447}" srcId="{42325828-CA95-40F6-9313-18F79DA569C3}" destId="{69AA3EF2-EA49-420B-AB29-09BC0AF279A2}" srcOrd="1" destOrd="0" parTransId="{B0C1F3DA-0625-41A1-84CD-B3C53523EDE6}" sibTransId="{4BDFA987-5D07-4423-B23D-CA6767D46B6F}"/>
    <dgm:cxn modelId="{022D3A6F-6C73-4E0C-B284-46B14E27073C}" srcId="{42325828-CA95-40F6-9313-18F79DA569C3}" destId="{12B8C480-34AA-4382-87A6-0750FDC54CCE}" srcOrd="3" destOrd="0" parTransId="{1788CB50-55EF-46AE-B19D-3AD33C342F4C}" sibTransId="{5A6E350B-F5F1-44F4-9EB4-520687B553B8}"/>
    <dgm:cxn modelId="{DD649F76-820C-4F45-B5B8-A638717125D9}" type="presOf" srcId="{69AA3EF2-EA49-420B-AB29-09BC0AF279A2}" destId="{404928EE-458B-4C42-8CF9-F935344E0C53}" srcOrd="0" destOrd="0" presId="urn:microsoft.com/office/officeart/2005/8/layout/radial6"/>
    <dgm:cxn modelId="{EBF9CE86-EB0A-4A4B-8E43-B3AF8C03BCC6}" type="presOf" srcId="{42325828-CA95-40F6-9313-18F79DA569C3}" destId="{09081B01-8A74-4450-B4A2-9528D4BB4E9E}" srcOrd="0" destOrd="0" presId="urn:microsoft.com/office/officeart/2005/8/layout/radial6"/>
    <dgm:cxn modelId="{3771398C-6FAD-4B8C-8BBF-BD8A0CD05023}" type="presOf" srcId="{CF132F7D-DB9A-4F02-AE82-9B43E0373965}" destId="{425F0F88-36FB-4FAD-ACB7-288810A07B04}" srcOrd="0" destOrd="0" presId="urn:microsoft.com/office/officeart/2005/8/layout/radial6"/>
    <dgm:cxn modelId="{DB6F4F8C-42A3-4E53-B380-25FABCA82BD8}" type="presOf" srcId="{1CE9BF50-5A07-4F72-9316-1DA378F61A80}" destId="{89B8660A-2E41-4EA0-9882-6EBE86A7F838}" srcOrd="0" destOrd="0" presId="urn:microsoft.com/office/officeart/2005/8/layout/radial6"/>
    <dgm:cxn modelId="{7E6C918F-E6C9-4938-8373-295169AE1AA4}" type="presOf" srcId="{BB10DFCC-F93D-4A3A-BF68-89EE1718FE19}" destId="{534EC7E4-C980-4B03-A51F-78AEBB149232}" srcOrd="0" destOrd="0" presId="urn:microsoft.com/office/officeart/2005/8/layout/radial6"/>
    <dgm:cxn modelId="{ABC40492-B21D-4A41-80C0-AE6C4005CF31}" srcId="{42325828-CA95-40F6-9313-18F79DA569C3}" destId="{BB10DFCC-F93D-4A3A-BF68-89EE1718FE19}" srcOrd="2" destOrd="0" parTransId="{31825546-4D77-47D7-A3DC-65DA042C0276}" sibTransId="{E4AB748F-AF5C-4CB8-874F-10CDD97957D7}"/>
    <dgm:cxn modelId="{9C671594-4132-45AA-B6CE-30E80041B5A1}" type="presOf" srcId="{12B8C480-34AA-4382-87A6-0750FDC54CCE}" destId="{9E79E649-4EC2-49C7-BDCA-96CD22399FFF}" srcOrd="0" destOrd="0" presId="urn:microsoft.com/office/officeart/2005/8/layout/radial6"/>
    <dgm:cxn modelId="{B41AD8A5-2635-403D-879A-7909C8D9968A}" srcId="{42325828-CA95-40F6-9313-18F79DA569C3}" destId="{61E4BB46-36F1-4D93-8765-ABED34D0E060}" srcOrd="0" destOrd="0" parTransId="{605946C1-2636-45D5-AFBC-CE6C8AF1E58F}" sibTransId="{CF132F7D-DB9A-4F02-AE82-9B43E0373965}"/>
    <dgm:cxn modelId="{CC511CAC-2972-4A5B-AFC6-A5C82FD23DEA}" srcId="{1CE9BF50-5A07-4F72-9316-1DA378F61A80}" destId="{42325828-CA95-40F6-9313-18F79DA569C3}" srcOrd="0" destOrd="0" parTransId="{641E209E-9A8B-41E1-A063-B69560DD2344}" sibTransId="{2998E6FC-B1D0-41DA-ADDF-330C8962D498}"/>
    <dgm:cxn modelId="{20E2FCF7-898A-44B1-ABEF-30EA08B9971C}" type="presOf" srcId="{E4AB748F-AF5C-4CB8-874F-10CDD97957D7}" destId="{4B9C131B-D06A-433E-8F4F-6393547C1206}" srcOrd="0" destOrd="0" presId="urn:microsoft.com/office/officeart/2005/8/layout/radial6"/>
    <dgm:cxn modelId="{7024F6FC-30DD-4C01-856B-CA5F8D0DD243}" type="presOf" srcId="{61E4BB46-36F1-4D93-8765-ABED34D0E060}" destId="{60D768FA-6476-46E6-A514-DFE51A4160DA}" srcOrd="0" destOrd="0" presId="urn:microsoft.com/office/officeart/2005/8/layout/radial6"/>
    <dgm:cxn modelId="{D6C89A5A-69E5-40BF-BCAE-7B6D5A80A01E}" type="presParOf" srcId="{89B8660A-2E41-4EA0-9882-6EBE86A7F838}" destId="{09081B01-8A74-4450-B4A2-9528D4BB4E9E}" srcOrd="0" destOrd="0" presId="urn:microsoft.com/office/officeart/2005/8/layout/radial6"/>
    <dgm:cxn modelId="{D1EB98F5-B7E6-47F7-B5AC-439E46625A90}" type="presParOf" srcId="{89B8660A-2E41-4EA0-9882-6EBE86A7F838}" destId="{60D768FA-6476-46E6-A514-DFE51A4160DA}" srcOrd="1" destOrd="0" presId="urn:microsoft.com/office/officeart/2005/8/layout/radial6"/>
    <dgm:cxn modelId="{0777CD6F-B1E5-475D-A256-6D5212539E0F}" type="presParOf" srcId="{89B8660A-2E41-4EA0-9882-6EBE86A7F838}" destId="{A0FF22FA-B95A-4A7D-9924-3909FA33AC7B}" srcOrd="2" destOrd="0" presId="urn:microsoft.com/office/officeart/2005/8/layout/radial6"/>
    <dgm:cxn modelId="{3B24331A-26F8-4C33-A9A7-C7645AEF9B6E}" type="presParOf" srcId="{89B8660A-2E41-4EA0-9882-6EBE86A7F838}" destId="{425F0F88-36FB-4FAD-ACB7-288810A07B04}" srcOrd="3" destOrd="0" presId="urn:microsoft.com/office/officeart/2005/8/layout/radial6"/>
    <dgm:cxn modelId="{8D9F189B-8B2F-499B-B700-56504AC32D83}" type="presParOf" srcId="{89B8660A-2E41-4EA0-9882-6EBE86A7F838}" destId="{404928EE-458B-4C42-8CF9-F935344E0C53}" srcOrd="4" destOrd="0" presId="urn:microsoft.com/office/officeart/2005/8/layout/radial6"/>
    <dgm:cxn modelId="{9068875D-4BC4-42D0-9469-386735A00237}" type="presParOf" srcId="{89B8660A-2E41-4EA0-9882-6EBE86A7F838}" destId="{C0DD276B-BD93-479F-80F6-9A26763EBECD}" srcOrd="5" destOrd="0" presId="urn:microsoft.com/office/officeart/2005/8/layout/radial6"/>
    <dgm:cxn modelId="{A593B2C4-896C-4419-B427-9810690CC64A}" type="presParOf" srcId="{89B8660A-2E41-4EA0-9882-6EBE86A7F838}" destId="{7470D50B-1F01-44B4-B7C5-426D7F671E74}" srcOrd="6" destOrd="0" presId="urn:microsoft.com/office/officeart/2005/8/layout/radial6"/>
    <dgm:cxn modelId="{76B64C35-7F50-4E9D-85D5-7CE246FB07F8}" type="presParOf" srcId="{89B8660A-2E41-4EA0-9882-6EBE86A7F838}" destId="{534EC7E4-C980-4B03-A51F-78AEBB149232}" srcOrd="7" destOrd="0" presId="urn:microsoft.com/office/officeart/2005/8/layout/radial6"/>
    <dgm:cxn modelId="{49280185-62F6-460D-866C-4A68F5F38702}" type="presParOf" srcId="{89B8660A-2E41-4EA0-9882-6EBE86A7F838}" destId="{D87C918F-AB3E-405D-8199-5FC021E969DA}" srcOrd="8" destOrd="0" presId="urn:microsoft.com/office/officeart/2005/8/layout/radial6"/>
    <dgm:cxn modelId="{10D8FA3F-C622-42DA-9AAF-C4F5AF305660}" type="presParOf" srcId="{89B8660A-2E41-4EA0-9882-6EBE86A7F838}" destId="{4B9C131B-D06A-433E-8F4F-6393547C1206}" srcOrd="9" destOrd="0" presId="urn:microsoft.com/office/officeart/2005/8/layout/radial6"/>
    <dgm:cxn modelId="{23995BCF-2AED-4FA5-B6C1-321B278E0993}" type="presParOf" srcId="{89B8660A-2E41-4EA0-9882-6EBE86A7F838}" destId="{9E79E649-4EC2-49C7-BDCA-96CD22399FFF}" srcOrd="10" destOrd="0" presId="urn:microsoft.com/office/officeart/2005/8/layout/radial6"/>
    <dgm:cxn modelId="{9543B9F2-36C0-47E9-A11E-DF4C9C771C93}" type="presParOf" srcId="{89B8660A-2E41-4EA0-9882-6EBE86A7F838}" destId="{9F9275E8-E198-4659-BD81-70815C7E36AB}" srcOrd="11" destOrd="0" presId="urn:microsoft.com/office/officeart/2005/8/layout/radial6"/>
    <dgm:cxn modelId="{DEBB6E53-E952-4A78-A8B8-1A9F64358A76}" type="presParOf" srcId="{89B8660A-2E41-4EA0-9882-6EBE86A7F838}" destId="{D5F3A4F2-BC2C-4831-A6E2-9CBAF0713B6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E9BF50-5A07-4F72-9316-1DA378F61A8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325828-CA95-40F6-9313-18F79DA569C3}">
      <dgm:prSet phldrT="[Testo]"/>
      <dgm:spPr>
        <a:solidFill>
          <a:srgbClr val="E8E8E8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INSURANCE ICT</a:t>
          </a:r>
        </a:p>
      </dgm:t>
    </dgm:pt>
    <dgm:pt modelId="{641E209E-9A8B-41E1-A063-B69560DD2344}" type="parTrans" cxnId="{CC511CAC-2972-4A5B-AFC6-A5C82FD23DEA}">
      <dgm:prSet/>
      <dgm:spPr/>
      <dgm:t>
        <a:bodyPr/>
        <a:lstStyle/>
        <a:p>
          <a:endParaRPr lang="it-IT"/>
        </a:p>
      </dgm:t>
    </dgm:pt>
    <dgm:pt modelId="{2998E6FC-B1D0-41DA-ADDF-330C8962D498}" type="sibTrans" cxnId="{CC511CAC-2972-4A5B-AFC6-A5C82FD23DEA}">
      <dgm:prSet/>
      <dgm:spPr/>
      <dgm:t>
        <a:bodyPr/>
        <a:lstStyle/>
        <a:p>
          <a:endParaRPr lang="it-IT"/>
        </a:p>
      </dgm:t>
    </dgm:pt>
    <dgm:pt modelId="{BB10DFCC-F93D-4A3A-BF68-89EE1718FE19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950" dirty="0">
              <a:solidFill>
                <a:schemeClr val="tx1"/>
              </a:solidFill>
            </a:rPr>
            <a:t>WHOLESALE</a:t>
          </a:r>
        </a:p>
        <a:p>
          <a:r>
            <a:rPr lang="it-IT" sz="1000" dirty="0">
              <a:solidFill>
                <a:schemeClr val="tx1"/>
              </a:solidFill>
            </a:rPr>
            <a:t>BROKERS</a:t>
          </a:r>
        </a:p>
      </dgm:t>
    </dgm:pt>
    <dgm:pt modelId="{31825546-4D77-47D7-A3DC-65DA042C0276}" type="parTrans" cxnId="{ABC40492-B21D-4A41-80C0-AE6C4005CF31}">
      <dgm:prSet/>
      <dgm:spPr/>
      <dgm:t>
        <a:bodyPr/>
        <a:lstStyle/>
        <a:p>
          <a:endParaRPr lang="it-IT"/>
        </a:p>
      </dgm:t>
    </dgm:pt>
    <dgm:pt modelId="{E4AB748F-AF5C-4CB8-874F-10CDD97957D7}" type="sibTrans" cxnId="{ABC40492-B21D-4A41-80C0-AE6C4005CF31}">
      <dgm:prSet/>
      <dgm:spPr>
        <a:solidFill>
          <a:srgbClr val="00B0F0"/>
        </a:solidFill>
      </dgm:spPr>
      <dgm:t>
        <a:bodyPr/>
        <a:lstStyle/>
        <a:p>
          <a:endParaRPr lang="it-IT"/>
        </a:p>
      </dgm:t>
    </dgm:pt>
    <dgm:pt modelId="{61E4BB46-36F1-4D93-8765-ABED34D0E060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1000" dirty="0">
              <a:solidFill>
                <a:schemeClr val="tx1"/>
              </a:solidFill>
              <a:latin typeface="Arial Narrow" panose="020B0606020202030204" pitchFamily="34" charset="0"/>
            </a:rPr>
            <a:t>BANK INSURANCE</a:t>
          </a:r>
        </a:p>
      </dgm:t>
    </dgm:pt>
    <dgm:pt modelId="{605946C1-2636-45D5-AFBC-CE6C8AF1E58F}" type="parTrans" cxnId="{B41AD8A5-2635-403D-879A-7909C8D9968A}">
      <dgm:prSet/>
      <dgm:spPr/>
      <dgm:t>
        <a:bodyPr/>
        <a:lstStyle/>
        <a:p>
          <a:endParaRPr lang="it-IT"/>
        </a:p>
      </dgm:t>
    </dgm:pt>
    <dgm:pt modelId="{CF132F7D-DB9A-4F02-AE82-9B43E0373965}" type="sibTrans" cxnId="{B41AD8A5-2635-403D-879A-7909C8D9968A}">
      <dgm:prSet/>
      <dgm:spPr>
        <a:solidFill>
          <a:srgbClr val="00B0F0"/>
        </a:solidFill>
      </dgm:spPr>
      <dgm:t>
        <a:bodyPr/>
        <a:lstStyle/>
        <a:p>
          <a:endParaRPr lang="it-IT"/>
        </a:p>
      </dgm:t>
    </dgm:pt>
    <dgm:pt modelId="{69AA3EF2-EA49-420B-AB29-09BC0AF279A2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1000" dirty="0">
              <a:solidFill>
                <a:schemeClr val="tx1"/>
              </a:solidFill>
              <a:latin typeface="Arial Narrow" panose="020B0606020202030204" pitchFamily="34" charset="0"/>
            </a:rPr>
            <a:t>BROKERS COMPANIES</a:t>
          </a:r>
        </a:p>
      </dgm:t>
    </dgm:pt>
    <dgm:pt modelId="{B0C1F3DA-0625-41A1-84CD-B3C53523EDE6}" type="parTrans" cxnId="{175C8A40-850E-4068-BAB5-BA18540E4447}">
      <dgm:prSet/>
      <dgm:spPr/>
      <dgm:t>
        <a:bodyPr/>
        <a:lstStyle/>
        <a:p>
          <a:endParaRPr lang="it-IT"/>
        </a:p>
      </dgm:t>
    </dgm:pt>
    <dgm:pt modelId="{4BDFA987-5D07-4423-B23D-CA6767D46B6F}" type="sibTrans" cxnId="{175C8A40-850E-4068-BAB5-BA18540E4447}">
      <dgm:prSet/>
      <dgm:spPr>
        <a:solidFill>
          <a:srgbClr val="00B0F0"/>
        </a:solidFill>
      </dgm:spPr>
      <dgm:t>
        <a:bodyPr/>
        <a:lstStyle/>
        <a:p>
          <a:endParaRPr lang="it-IT"/>
        </a:p>
      </dgm:t>
    </dgm:pt>
    <dgm:pt modelId="{12B8C480-34AA-4382-87A6-0750FDC54CCE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1000" dirty="0">
              <a:solidFill>
                <a:schemeClr val="tx1"/>
              </a:solidFill>
            </a:rPr>
            <a:t>INSURANCE COMPANIES</a:t>
          </a:r>
        </a:p>
      </dgm:t>
    </dgm:pt>
    <dgm:pt modelId="{1788CB50-55EF-46AE-B19D-3AD33C342F4C}" type="parTrans" cxnId="{022D3A6F-6C73-4E0C-B284-46B14E27073C}">
      <dgm:prSet/>
      <dgm:spPr/>
      <dgm:t>
        <a:bodyPr/>
        <a:lstStyle/>
        <a:p>
          <a:endParaRPr lang="it-IT"/>
        </a:p>
      </dgm:t>
    </dgm:pt>
    <dgm:pt modelId="{5A6E350B-F5F1-44F4-9EB4-520687B553B8}" type="sibTrans" cxnId="{022D3A6F-6C73-4E0C-B284-46B14E27073C}">
      <dgm:prSet/>
      <dgm:spPr>
        <a:solidFill>
          <a:srgbClr val="00B0F0"/>
        </a:solidFill>
      </dgm:spPr>
      <dgm:t>
        <a:bodyPr/>
        <a:lstStyle/>
        <a:p>
          <a:endParaRPr lang="it-IT"/>
        </a:p>
      </dgm:t>
    </dgm:pt>
    <dgm:pt modelId="{89B8660A-2E41-4EA0-9882-6EBE86A7F838}" type="pres">
      <dgm:prSet presAssocID="{1CE9BF50-5A07-4F72-9316-1DA378F61A8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9081B01-8A74-4450-B4A2-9528D4BB4E9E}" type="pres">
      <dgm:prSet presAssocID="{42325828-CA95-40F6-9313-18F79DA569C3}" presName="centerShape" presStyleLbl="node0" presStyleIdx="0" presStyleCnt="1" custScaleX="103568" custScaleY="103568"/>
      <dgm:spPr/>
    </dgm:pt>
    <dgm:pt modelId="{60D768FA-6476-46E6-A514-DFE51A4160DA}" type="pres">
      <dgm:prSet presAssocID="{61E4BB46-36F1-4D93-8765-ABED34D0E060}" presName="node" presStyleLbl="node1" presStyleIdx="0" presStyleCnt="4" custRadScaleRad="104603">
        <dgm:presLayoutVars>
          <dgm:bulletEnabled val="1"/>
        </dgm:presLayoutVars>
      </dgm:prSet>
      <dgm:spPr/>
    </dgm:pt>
    <dgm:pt modelId="{A0FF22FA-B95A-4A7D-9924-3909FA33AC7B}" type="pres">
      <dgm:prSet presAssocID="{61E4BB46-36F1-4D93-8765-ABED34D0E060}" presName="dummy" presStyleCnt="0"/>
      <dgm:spPr/>
    </dgm:pt>
    <dgm:pt modelId="{425F0F88-36FB-4FAD-ACB7-288810A07B04}" type="pres">
      <dgm:prSet presAssocID="{CF132F7D-DB9A-4F02-AE82-9B43E0373965}" presName="sibTrans" presStyleLbl="sibTrans2D1" presStyleIdx="0" presStyleCnt="4"/>
      <dgm:spPr/>
    </dgm:pt>
    <dgm:pt modelId="{404928EE-458B-4C42-8CF9-F935344E0C53}" type="pres">
      <dgm:prSet presAssocID="{69AA3EF2-EA49-420B-AB29-09BC0AF279A2}" presName="node" presStyleLbl="node1" presStyleIdx="1" presStyleCnt="4">
        <dgm:presLayoutVars>
          <dgm:bulletEnabled val="1"/>
        </dgm:presLayoutVars>
      </dgm:prSet>
      <dgm:spPr/>
    </dgm:pt>
    <dgm:pt modelId="{C0DD276B-BD93-479F-80F6-9A26763EBECD}" type="pres">
      <dgm:prSet presAssocID="{69AA3EF2-EA49-420B-AB29-09BC0AF279A2}" presName="dummy" presStyleCnt="0"/>
      <dgm:spPr/>
    </dgm:pt>
    <dgm:pt modelId="{7470D50B-1F01-44B4-B7C5-426D7F671E74}" type="pres">
      <dgm:prSet presAssocID="{4BDFA987-5D07-4423-B23D-CA6767D46B6F}" presName="sibTrans" presStyleLbl="sibTrans2D1" presStyleIdx="1" presStyleCnt="4"/>
      <dgm:spPr/>
    </dgm:pt>
    <dgm:pt modelId="{534EC7E4-C980-4B03-A51F-78AEBB149232}" type="pres">
      <dgm:prSet presAssocID="{BB10DFCC-F93D-4A3A-BF68-89EE1718FE19}" presName="node" presStyleLbl="node1" presStyleIdx="2" presStyleCnt="4">
        <dgm:presLayoutVars>
          <dgm:bulletEnabled val="1"/>
        </dgm:presLayoutVars>
      </dgm:prSet>
      <dgm:spPr/>
    </dgm:pt>
    <dgm:pt modelId="{D87C918F-AB3E-405D-8199-5FC021E969DA}" type="pres">
      <dgm:prSet presAssocID="{BB10DFCC-F93D-4A3A-BF68-89EE1718FE19}" presName="dummy" presStyleCnt="0"/>
      <dgm:spPr/>
    </dgm:pt>
    <dgm:pt modelId="{4B9C131B-D06A-433E-8F4F-6393547C1206}" type="pres">
      <dgm:prSet presAssocID="{E4AB748F-AF5C-4CB8-874F-10CDD97957D7}" presName="sibTrans" presStyleLbl="sibTrans2D1" presStyleIdx="2" presStyleCnt="4"/>
      <dgm:spPr/>
    </dgm:pt>
    <dgm:pt modelId="{9E79E649-4EC2-49C7-BDCA-96CD22399FFF}" type="pres">
      <dgm:prSet presAssocID="{12B8C480-34AA-4382-87A6-0750FDC54CCE}" presName="node" presStyleLbl="node1" presStyleIdx="3" presStyleCnt="4" custRadScaleRad="98477" custRadScaleInc="9197">
        <dgm:presLayoutVars>
          <dgm:bulletEnabled val="1"/>
        </dgm:presLayoutVars>
      </dgm:prSet>
      <dgm:spPr/>
    </dgm:pt>
    <dgm:pt modelId="{9F9275E8-E198-4659-BD81-70815C7E36AB}" type="pres">
      <dgm:prSet presAssocID="{12B8C480-34AA-4382-87A6-0750FDC54CCE}" presName="dummy" presStyleCnt="0"/>
      <dgm:spPr/>
    </dgm:pt>
    <dgm:pt modelId="{D5F3A4F2-BC2C-4831-A6E2-9CBAF0713B6C}" type="pres">
      <dgm:prSet presAssocID="{5A6E350B-F5F1-44F4-9EB4-520687B553B8}" presName="sibTrans" presStyleLbl="sibTrans2D1" presStyleIdx="3" presStyleCnt="4"/>
      <dgm:spPr/>
    </dgm:pt>
  </dgm:ptLst>
  <dgm:cxnLst>
    <dgm:cxn modelId="{175C8A40-850E-4068-BAB5-BA18540E4447}" srcId="{42325828-CA95-40F6-9313-18F79DA569C3}" destId="{69AA3EF2-EA49-420B-AB29-09BC0AF279A2}" srcOrd="1" destOrd="0" parTransId="{B0C1F3DA-0625-41A1-84CD-B3C53523EDE6}" sibTransId="{4BDFA987-5D07-4423-B23D-CA6767D46B6F}"/>
    <dgm:cxn modelId="{F0CB135E-2C5B-496A-AF28-9ECE9B0E4FF4}" type="presOf" srcId="{42325828-CA95-40F6-9313-18F79DA569C3}" destId="{09081B01-8A74-4450-B4A2-9528D4BB4E9E}" srcOrd="0" destOrd="0" presId="urn:microsoft.com/office/officeart/2005/8/layout/radial6"/>
    <dgm:cxn modelId="{321EC548-7CD1-4EE3-A523-E763C2DF8EB7}" type="presOf" srcId="{12B8C480-34AA-4382-87A6-0750FDC54CCE}" destId="{9E79E649-4EC2-49C7-BDCA-96CD22399FFF}" srcOrd="0" destOrd="0" presId="urn:microsoft.com/office/officeart/2005/8/layout/radial6"/>
    <dgm:cxn modelId="{022D3A6F-6C73-4E0C-B284-46B14E27073C}" srcId="{42325828-CA95-40F6-9313-18F79DA569C3}" destId="{12B8C480-34AA-4382-87A6-0750FDC54CCE}" srcOrd="3" destOrd="0" parTransId="{1788CB50-55EF-46AE-B19D-3AD33C342F4C}" sibTransId="{5A6E350B-F5F1-44F4-9EB4-520687B553B8}"/>
    <dgm:cxn modelId="{8D247E73-CC31-46FD-BC65-0840AF744E35}" type="presOf" srcId="{CF132F7D-DB9A-4F02-AE82-9B43E0373965}" destId="{425F0F88-36FB-4FAD-ACB7-288810A07B04}" srcOrd="0" destOrd="0" presId="urn:microsoft.com/office/officeart/2005/8/layout/radial6"/>
    <dgm:cxn modelId="{D62AA175-C98B-440B-B298-EBB75DA8EAE4}" type="presOf" srcId="{61E4BB46-36F1-4D93-8765-ABED34D0E060}" destId="{60D768FA-6476-46E6-A514-DFE51A4160DA}" srcOrd="0" destOrd="0" presId="urn:microsoft.com/office/officeart/2005/8/layout/radial6"/>
    <dgm:cxn modelId="{0EF37A57-6D7F-401F-B391-04C1095C2075}" type="presOf" srcId="{69AA3EF2-EA49-420B-AB29-09BC0AF279A2}" destId="{404928EE-458B-4C42-8CF9-F935344E0C53}" srcOrd="0" destOrd="0" presId="urn:microsoft.com/office/officeart/2005/8/layout/radial6"/>
    <dgm:cxn modelId="{ABC40492-B21D-4A41-80C0-AE6C4005CF31}" srcId="{42325828-CA95-40F6-9313-18F79DA569C3}" destId="{BB10DFCC-F93D-4A3A-BF68-89EE1718FE19}" srcOrd="2" destOrd="0" parTransId="{31825546-4D77-47D7-A3DC-65DA042C0276}" sibTransId="{E4AB748F-AF5C-4CB8-874F-10CDD97957D7}"/>
    <dgm:cxn modelId="{50CED99F-6A3F-4CCB-A441-241DAACD9918}" type="presOf" srcId="{5A6E350B-F5F1-44F4-9EB4-520687B553B8}" destId="{D5F3A4F2-BC2C-4831-A6E2-9CBAF0713B6C}" srcOrd="0" destOrd="0" presId="urn:microsoft.com/office/officeart/2005/8/layout/radial6"/>
    <dgm:cxn modelId="{1DAB7BA3-B9DE-4F58-A8DE-7A8BEB3CE883}" type="presOf" srcId="{1CE9BF50-5A07-4F72-9316-1DA378F61A80}" destId="{89B8660A-2E41-4EA0-9882-6EBE86A7F838}" srcOrd="0" destOrd="0" presId="urn:microsoft.com/office/officeart/2005/8/layout/radial6"/>
    <dgm:cxn modelId="{B41AD8A5-2635-403D-879A-7909C8D9968A}" srcId="{42325828-CA95-40F6-9313-18F79DA569C3}" destId="{61E4BB46-36F1-4D93-8765-ABED34D0E060}" srcOrd="0" destOrd="0" parTransId="{605946C1-2636-45D5-AFBC-CE6C8AF1E58F}" sibTransId="{CF132F7D-DB9A-4F02-AE82-9B43E0373965}"/>
    <dgm:cxn modelId="{A48070A8-21F8-4513-A7C4-06D3F0B2E9DB}" type="presOf" srcId="{BB10DFCC-F93D-4A3A-BF68-89EE1718FE19}" destId="{534EC7E4-C980-4B03-A51F-78AEBB149232}" srcOrd="0" destOrd="0" presId="urn:microsoft.com/office/officeart/2005/8/layout/radial6"/>
    <dgm:cxn modelId="{CC511CAC-2972-4A5B-AFC6-A5C82FD23DEA}" srcId="{1CE9BF50-5A07-4F72-9316-1DA378F61A80}" destId="{42325828-CA95-40F6-9313-18F79DA569C3}" srcOrd="0" destOrd="0" parTransId="{641E209E-9A8B-41E1-A063-B69560DD2344}" sibTransId="{2998E6FC-B1D0-41DA-ADDF-330C8962D498}"/>
    <dgm:cxn modelId="{1C9E3AAC-36C8-434D-92AF-D98917DEFADD}" type="presOf" srcId="{4BDFA987-5D07-4423-B23D-CA6767D46B6F}" destId="{7470D50B-1F01-44B4-B7C5-426D7F671E74}" srcOrd="0" destOrd="0" presId="urn:microsoft.com/office/officeart/2005/8/layout/radial6"/>
    <dgm:cxn modelId="{689048F8-AAF3-4CD6-B62B-37B1895D3D23}" type="presOf" srcId="{E4AB748F-AF5C-4CB8-874F-10CDD97957D7}" destId="{4B9C131B-D06A-433E-8F4F-6393547C1206}" srcOrd="0" destOrd="0" presId="urn:microsoft.com/office/officeart/2005/8/layout/radial6"/>
    <dgm:cxn modelId="{F64FE765-E756-437B-99A0-D6317C46F4E7}" type="presParOf" srcId="{89B8660A-2E41-4EA0-9882-6EBE86A7F838}" destId="{09081B01-8A74-4450-B4A2-9528D4BB4E9E}" srcOrd="0" destOrd="0" presId="urn:microsoft.com/office/officeart/2005/8/layout/radial6"/>
    <dgm:cxn modelId="{6D93F36E-FAEB-4BE6-91AE-66096DB3DE4F}" type="presParOf" srcId="{89B8660A-2E41-4EA0-9882-6EBE86A7F838}" destId="{60D768FA-6476-46E6-A514-DFE51A4160DA}" srcOrd="1" destOrd="0" presId="urn:microsoft.com/office/officeart/2005/8/layout/radial6"/>
    <dgm:cxn modelId="{0DC6ED2B-6A64-4388-9D4A-CCD923B7CC4D}" type="presParOf" srcId="{89B8660A-2E41-4EA0-9882-6EBE86A7F838}" destId="{A0FF22FA-B95A-4A7D-9924-3909FA33AC7B}" srcOrd="2" destOrd="0" presId="urn:microsoft.com/office/officeart/2005/8/layout/radial6"/>
    <dgm:cxn modelId="{0990EEA9-C8ED-426B-8890-FA1901074F4F}" type="presParOf" srcId="{89B8660A-2E41-4EA0-9882-6EBE86A7F838}" destId="{425F0F88-36FB-4FAD-ACB7-288810A07B04}" srcOrd="3" destOrd="0" presId="urn:microsoft.com/office/officeart/2005/8/layout/radial6"/>
    <dgm:cxn modelId="{40007742-3D2A-481F-A14B-2E29EA78E54A}" type="presParOf" srcId="{89B8660A-2E41-4EA0-9882-6EBE86A7F838}" destId="{404928EE-458B-4C42-8CF9-F935344E0C53}" srcOrd="4" destOrd="0" presId="urn:microsoft.com/office/officeart/2005/8/layout/radial6"/>
    <dgm:cxn modelId="{2A017ED0-8065-4547-8248-6F44A256C73B}" type="presParOf" srcId="{89B8660A-2E41-4EA0-9882-6EBE86A7F838}" destId="{C0DD276B-BD93-479F-80F6-9A26763EBECD}" srcOrd="5" destOrd="0" presId="urn:microsoft.com/office/officeart/2005/8/layout/radial6"/>
    <dgm:cxn modelId="{2B9F807F-4873-4DC5-9940-8E14395B62D5}" type="presParOf" srcId="{89B8660A-2E41-4EA0-9882-6EBE86A7F838}" destId="{7470D50B-1F01-44B4-B7C5-426D7F671E74}" srcOrd="6" destOrd="0" presId="urn:microsoft.com/office/officeart/2005/8/layout/radial6"/>
    <dgm:cxn modelId="{ED769ABB-58D9-4C8F-84A4-D8DC23DE6DB9}" type="presParOf" srcId="{89B8660A-2E41-4EA0-9882-6EBE86A7F838}" destId="{534EC7E4-C980-4B03-A51F-78AEBB149232}" srcOrd="7" destOrd="0" presId="urn:microsoft.com/office/officeart/2005/8/layout/radial6"/>
    <dgm:cxn modelId="{DC596ADF-A36C-4E00-8897-B991CEC54AAF}" type="presParOf" srcId="{89B8660A-2E41-4EA0-9882-6EBE86A7F838}" destId="{D87C918F-AB3E-405D-8199-5FC021E969DA}" srcOrd="8" destOrd="0" presId="urn:microsoft.com/office/officeart/2005/8/layout/radial6"/>
    <dgm:cxn modelId="{CB76D869-7B8C-478A-973B-06A2C6870CF0}" type="presParOf" srcId="{89B8660A-2E41-4EA0-9882-6EBE86A7F838}" destId="{4B9C131B-D06A-433E-8F4F-6393547C1206}" srcOrd="9" destOrd="0" presId="urn:microsoft.com/office/officeart/2005/8/layout/radial6"/>
    <dgm:cxn modelId="{CE8D8035-272B-41E1-B25B-B4AAD72BAFC4}" type="presParOf" srcId="{89B8660A-2E41-4EA0-9882-6EBE86A7F838}" destId="{9E79E649-4EC2-49C7-BDCA-96CD22399FFF}" srcOrd="10" destOrd="0" presId="urn:microsoft.com/office/officeart/2005/8/layout/radial6"/>
    <dgm:cxn modelId="{14D13496-5116-408A-B36D-9126B903457F}" type="presParOf" srcId="{89B8660A-2E41-4EA0-9882-6EBE86A7F838}" destId="{9F9275E8-E198-4659-BD81-70815C7E36AB}" srcOrd="11" destOrd="0" presId="urn:microsoft.com/office/officeart/2005/8/layout/radial6"/>
    <dgm:cxn modelId="{CB8F0D77-8D52-469A-AA3D-D0AB6A3CEA44}" type="presParOf" srcId="{89B8660A-2E41-4EA0-9882-6EBE86A7F838}" destId="{D5F3A4F2-BC2C-4831-A6E2-9CBAF0713B6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C131B-D06A-433E-8F4F-6393547C1206}">
      <dsp:nvSpPr>
        <dsp:cNvPr id="0" name=""/>
        <dsp:cNvSpPr/>
      </dsp:nvSpPr>
      <dsp:spPr>
        <a:xfrm>
          <a:off x="557126" y="351408"/>
          <a:ext cx="2414138" cy="2414138"/>
        </a:xfrm>
        <a:prstGeom prst="blockArc">
          <a:avLst>
            <a:gd name="adj1" fmla="val 12600000"/>
            <a:gd name="adj2" fmla="val 16200000"/>
            <a:gd name="adj3" fmla="val 4496"/>
          </a:avLst>
        </a:prstGeom>
        <a:solidFill>
          <a:srgbClr val="D3CDB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0D50B-1F01-44B4-B7C5-426D7F671E74}">
      <dsp:nvSpPr>
        <dsp:cNvPr id="0" name=""/>
        <dsp:cNvSpPr/>
      </dsp:nvSpPr>
      <dsp:spPr>
        <a:xfrm>
          <a:off x="557126" y="351408"/>
          <a:ext cx="2414138" cy="2414138"/>
        </a:xfrm>
        <a:prstGeom prst="blockArc">
          <a:avLst>
            <a:gd name="adj1" fmla="val 9000000"/>
            <a:gd name="adj2" fmla="val 12600000"/>
            <a:gd name="adj3" fmla="val 4496"/>
          </a:avLst>
        </a:prstGeom>
        <a:solidFill>
          <a:srgbClr val="D3CDB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F0F88-36FB-4FAD-ACB7-288810A07B04}">
      <dsp:nvSpPr>
        <dsp:cNvPr id="0" name=""/>
        <dsp:cNvSpPr/>
      </dsp:nvSpPr>
      <dsp:spPr>
        <a:xfrm>
          <a:off x="557126" y="351408"/>
          <a:ext cx="2414138" cy="2414138"/>
        </a:xfrm>
        <a:prstGeom prst="blockArc">
          <a:avLst>
            <a:gd name="adj1" fmla="val 5400000"/>
            <a:gd name="adj2" fmla="val 9000000"/>
            <a:gd name="adj3" fmla="val 4496"/>
          </a:avLst>
        </a:prstGeom>
        <a:solidFill>
          <a:srgbClr val="D3CDB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7C873-0723-41F6-BB33-BAADEB093F42}">
      <dsp:nvSpPr>
        <dsp:cNvPr id="0" name=""/>
        <dsp:cNvSpPr/>
      </dsp:nvSpPr>
      <dsp:spPr>
        <a:xfrm>
          <a:off x="557126" y="351408"/>
          <a:ext cx="2414138" cy="2414138"/>
        </a:xfrm>
        <a:prstGeom prst="blockArc">
          <a:avLst>
            <a:gd name="adj1" fmla="val 1800000"/>
            <a:gd name="adj2" fmla="val 5400000"/>
            <a:gd name="adj3" fmla="val 4496"/>
          </a:avLst>
        </a:prstGeom>
        <a:solidFill>
          <a:srgbClr val="D3CDB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CA1AD-8853-4B82-A213-F4116DF371D8}">
      <dsp:nvSpPr>
        <dsp:cNvPr id="0" name=""/>
        <dsp:cNvSpPr/>
      </dsp:nvSpPr>
      <dsp:spPr>
        <a:xfrm>
          <a:off x="557126" y="351408"/>
          <a:ext cx="2414138" cy="2414138"/>
        </a:xfrm>
        <a:prstGeom prst="blockArc">
          <a:avLst>
            <a:gd name="adj1" fmla="val 19800000"/>
            <a:gd name="adj2" fmla="val 1800000"/>
            <a:gd name="adj3" fmla="val 4496"/>
          </a:avLst>
        </a:prstGeom>
        <a:solidFill>
          <a:srgbClr val="D3CDB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0DEC6-6593-476A-A4BA-C4ED127EB03D}">
      <dsp:nvSpPr>
        <dsp:cNvPr id="0" name=""/>
        <dsp:cNvSpPr/>
      </dsp:nvSpPr>
      <dsp:spPr>
        <a:xfrm>
          <a:off x="557126" y="351408"/>
          <a:ext cx="2414138" cy="2414138"/>
        </a:xfrm>
        <a:prstGeom prst="blockArc">
          <a:avLst>
            <a:gd name="adj1" fmla="val 16200000"/>
            <a:gd name="adj2" fmla="val 19800000"/>
            <a:gd name="adj3" fmla="val 4496"/>
          </a:avLst>
        </a:prstGeom>
        <a:solidFill>
          <a:srgbClr val="D3CDB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81B01-8A74-4450-B4A2-9528D4BB4E9E}">
      <dsp:nvSpPr>
        <dsp:cNvPr id="0" name=""/>
        <dsp:cNvSpPr/>
      </dsp:nvSpPr>
      <dsp:spPr>
        <a:xfrm>
          <a:off x="1224196" y="1018477"/>
          <a:ext cx="1079999" cy="1079999"/>
        </a:xfrm>
        <a:prstGeom prst="ellipse">
          <a:avLst/>
        </a:prstGeom>
        <a:solidFill>
          <a:srgbClr val="E8E8E8"/>
        </a:solidFill>
        <a:ln w="25400" cap="flat" cmpd="sng" algn="ctr">
          <a:solidFill>
            <a:schemeClr val="tx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tx1"/>
              </a:solidFill>
            </a:rPr>
            <a:t>BANKING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tx1"/>
              </a:solidFill>
            </a:rPr>
            <a:t>&amp; FINANCE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tx1"/>
              </a:solidFill>
            </a:rPr>
            <a:t>ICT</a:t>
          </a:r>
          <a:endParaRPr lang="it-IT" sz="1200" b="1" kern="1200" dirty="0"/>
        </a:p>
      </dsp:txBody>
      <dsp:txXfrm>
        <a:off x="1382358" y="1176639"/>
        <a:ext cx="763675" cy="763675"/>
      </dsp:txXfrm>
    </dsp:sp>
    <dsp:sp modelId="{75D237AB-0014-4EDD-A1B5-00914B6C5014}">
      <dsp:nvSpPr>
        <dsp:cNvPr id="0" name=""/>
        <dsp:cNvSpPr/>
      </dsp:nvSpPr>
      <dsp:spPr>
        <a:xfrm>
          <a:off x="1387323" y="1670"/>
          <a:ext cx="753745" cy="753745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0" kern="1200" dirty="0">
              <a:solidFill>
                <a:schemeClr val="tx1"/>
              </a:solidFill>
              <a:latin typeface="Arial Narrow" panose="020B0606020202030204" pitchFamily="34" charset="0"/>
            </a:rPr>
            <a:t>ASSET MANAGEM. COMPANIES</a:t>
          </a:r>
          <a:endParaRPr lang="it-IT" sz="800" b="0" kern="1200" dirty="0">
            <a:solidFill>
              <a:schemeClr val="tx1"/>
            </a:solidFill>
          </a:endParaRPr>
        </a:p>
      </dsp:txBody>
      <dsp:txXfrm>
        <a:off x="1497706" y="112053"/>
        <a:ext cx="532979" cy="532979"/>
      </dsp:txXfrm>
    </dsp:sp>
    <dsp:sp modelId="{D83E06E5-4DD0-4B25-B62F-AD7C35ABC758}">
      <dsp:nvSpPr>
        <dsp:cNvPr id="0" name=""/>
        <dsp:cNvSpPr/>
      </dsp:nvSpPr>
      <dsp:spPr>
        <a:xfrm>
          <a:off x="2409176" y="591637"/>
          <a:ext cx="753745" cy="753745"/>
        </a:xfrm>
        <a:prstGeom prst="ellipse">
          <a:avLst/>
        </a:prstGeom>
        <a:solidFill>
          <a:srgbClr val="C4BD9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chemeClr val="tx1"/>
              </a:solidFill>
            </a:rPr>
            <a:t>BANK INSURANCE</a:t>
          </a:r>
        </a:p>
      </dsp:txBody>
      <dsp:txXfrm>
        <a:off x="2519559" y="702020"/>
        <a:ext cx="532979" cy="532979"/>
      </dsp:txXfrm>
    </dsp:sp>
    <dsp:sp modelId="{D7F1D2E3-2294-498D-96A4-F5EC431245BC}">
      <dsp:nvSpPr>
        <dsp:cNvPr id="0" name=""/>
        <dsp:cNvSpPr/>
      </dsp:nvSpPr>
      <dsp:spPr>
        <a:xfrm>
          <a:off x="2409176" y="1771571"/>
          <a:ext cx="753745" cy="753745"/>
        </a:xfrm>
        <a:prstGeom prst="ellipse">
          <a:avLst/>
        </a:prstGeom>
        <a:solidFill>
          <a:srgbClr val="C4BD9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chemeClr val="tx1"/>
              </a:solidFill>
            </a:rPr>
            <a:t>CENTRAL BANKS</a:t>
          </a:r>
        </a:p>
      </dsp:txBody>
      <dsp:txXfrm>
        <a:off x="2519559" y="1881954"/>
        <a:ext cx="532979" cy="532979"/>
      </dsp:txXfrm>
    </dsp:sp>
    <dsp:sp modelId="{60D768FA-6476-46E6-A514-DFE51A4160DA}">
      <dsp:nvSpPr>
        <dsp:cNvPr id="0" name=""/>
        <dsp:cNvSpPr/>
      </dsp:nvSpPr>
      <dsp:spPr>
        <a:xfrm>
          <a:off x="1387323" y="2361538"/>
          <a:ext cx="753745" cy="753745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chemeClr val="tx1"/>
              </a:solidFill>
              <a:latin typeface="Arial Narrow" panose="020B0606020202030204" pitchFamily="34" charset="0"/>
            </a:rPr>
            <a:t>RETAIL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chemeClr val="tx1"/>
              </a:solidFill>
              <a:latin typeface="Arial Narrow" panose="020B0606020202030204" pitchFamily="34" charset="0"/>
            </a:rPr>
            <a:t>BANKS</a:t>
          </a:r>
        </a:p>
      </dsp:txBody>
      <dsp:txXfrm>
        <a:off x="1497706" y="2471921"/>
        <a:ext cx="532979" cy="532979"/>
      </dsp:txXfrm>
    </dsp:sp>
    <dsp:sp modelId="{404928EE-458B-4C42-8CF9-F935344E0C53}">
      <dsp:nvSpPr>
        <dsp:cNvPr id="0" name=""/>
        <dsp:cNvSpPr/>
      </dsp:nvSpPr>
      <dsp:spPr>
        <a:xfrm>
          <a:off x="365470" y="1771571"/>
          <a:ext cx="753745" cy="753745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chemeClr val="tx1"/>
              </a:solidFill>
              <a:latin typeface="Arial Narrow" panose="020B0606020202030204" pitchFamily="34" charset="0"/>
            </a:rPr>
            <a:t>PRIVATE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chemeClr val="tx1"/>
              </a:solidFill>
              <a:latin typeface="Arial Narrow" panose="020B0606020202030204" pitchFamily="34" charset="0"/>
            </a:rPr>
            <a:t>BANKS</a:t>
          </a:r>
        </a:p>
      </dsp:txBody>
      <dsp:txXfrm>
        <a:off x="475853" y="1881954"/>
        <a:ext cx="532979" cy="532979"/>
      </dsp:txXfrm>
    </dsp:sp>
    <dsp:sp modelId="{534EC7E4-C980-4B03-A51F-78AEBB149232}">
      <dsp:nvSpPr>
        <dsp:cNvPr id="0" name=""/>
        <dsp:cNvSpPr/>
      </dsp:nvSpPr>
      <dsp:spPr>
        <a:xfrm>
          <a:off x="365470" y="591637"/>
          <a:ext cx="753745" cy="753745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>
              <a:solidFill>
                <a:schemeClr val="tx1"/>
              </a:solidFill>
            </a:rPr>
            <a:t>INVESTMENT COMPANIES</a:t>
          </a:r>
        </a:p>
      </dsp:txBody>
      <dsp:txXfrm>
        <a:off x="475853" y="702020"/>
        <a:ext cx="532979" cy="5329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3A4F2-BC2C-4831-A6E2-9CBAF0713B6C}">
      <dsp:nvSpPr>
        <dsp:cNvPr id="0" name=""/>
        <dsp:cNvSpPr/>
      </dsp:nvSpPr>
      <dsp:spPr>
        <a:xfrm>
          <a:off x="663629" y="361206"/>
          <a:ext cx="2417156" cy="2417156"/>
        </a:xfrm>
        <a:prstGeom prst="blockArc">
          <a:avLst>
            <a:gd name="adj1" fmla="val 10800000"/>
            <a:gd name="adj2" fmla="val 16200000"/>
            <a:gd name="adj3" fmla="val 4636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C131B-D06A-433E-8F4F-6393547C1206}">
      <dsp:nvSpPr>
        <dsp:cNvPr id="0" name=""/>
        <dsp:cNvSpPr/>
      </dsp:nvSpPr>
      <dsp:spPr>
        <a:xfrm>
          <a:off x="663629" y="361206"/>
          <a:ext cx="2417156" cy="2417156"/>
        </a:xfrm>
        <a:prstGeom prst="blockArc">
          <a:avLst>
            <a:gd name="adj1" fmla="val 5400000"/>
            <a:gd name="adj2" fmla="val 10800000"/>
            <a:gd name="adj3" fmla="val 4636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0D50B-1F01-44B4-B7C5-426D7F671E74}">
      <dsp:nvSpPr>
        <dsp:cNvPr id="0" name=""/>
        <dsp:cNvSpPr/>
      </dsp:nvSpPr>
      <dsp:spPr>
        <a:xfrm>
          <a:off x="663629" y="361206"/>
          <a:ext cx="2417156" cy="2417156"/>
        </a:xfrm>
        <a:prstGeom prst="blockArc">
          <a:avLst>
            <a:gd name="adj1" fmla="val 0"/>
            <a:gd name="adj2" fmla="val 5400000"/>
            <a:gd name="adj3" fmla="val 4636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F0F88-36FB-4FAD-ACB7-288810A07B04}">
      <dsp:nvSpPr>
        <dsp:cNvPr id="0" name=""/>
        <dsp:cNvSpPr/>
      </dsp:nvSpPr>
      <dsp:spPr>
        <a:xfrm>
          <a:off x="663629" y="361206"/>
          <a:ext cx="2417156" cy="2417156"/>
        </a:xfrm>
        <a:prstGeom prst="blockArc">
          <a:avLst>
            <a:gd name="adj1" fmla="val 16200000"/>
            <a:gd name="adj2" fmla="val 0"/>
            <a:gd name="adj3" fmla="val 4636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81B01-8A74-4450-B4A2-9528D4BB4E9E}">
      <dsp:nvSpPr>
        <dsp:cNvPr id="0" name=""/>
        <dsp:cNvSpPr/>
      </dsp:nvSpPr>
      <dsp:spPr>
        <a:xfrm>
          <a:off x="1296564" y="994141"/>
          <a:ext cx="1151286" cy="1151286"/>
        </a:xfrm>
        <a:prstGeom prst="ellipse">
          <a:avLst/>
        </a:prstGeom>
        <a:solidFill>
          <a:srgbClr val="E8E8E8"/>
        </a:solidFill>
        <a:ln w="25400" cap="flat" cmpd="sng" algn="ctr">
          <a:solidFill>
            <a:schemeClr val="tx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tx1"/>
              </a:solidFill>
            </a:rPr>
            <a:t>INSURANCE ICT</a:t>
          </a:r>
        </a:p>
      </dsp:txBody>
      <dsp:txXfrm>
        <a:off x="1465166" y="1162743"/>
        <a:ext cx="814082" cy="814082"/>
      </dsp:txXfrm>
    </dsp:sp>
    <dsp:sp modelId="{60D768FA-6476-46E6-A514-DFE51A4160DA}">
      <dsp:nvSpPr>
        <dsp:cNvPr id="0" name=""/>
        <dsp:cNvSpPr/>
      </dsp:nvSpPr>
      <dsp:spPr>
        <a:xfrm>
          <a:off x="1483139" y="151"/>
          <a:ext cx="778136" cy="778136"/>
        </a:xfrm>
        <a:prstGeom prst="ellipse">
          <a:avLst/>
        </a:prstGeom>
        <a:solidFill>
          <a:srgbClr val="99CC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chemeClr val="tx1"/>
              </a:solidFill>
              <a:latin typeface="Arial Narrow" panose="020B0606020202030204" pitchFamily="34" charset="0"/>
            </a:rPr>
            <a:t>BANK INSURANCE</a:t>
          </a:r>
        </a:p>
      </dsp:txBody>
      <dsp:txXfrm>
        <a:off x="1597094" y="114106"/>
        <a:ext cx="550226" cy="550226"/>
      </dsp:txXfrm>
    </dsp:sp>
    <dsp:sp modelId="{404928EE-458B-4C42-8CF9-F935344E0C53}">
      <dsp:nvSpPr>
        <dsp:cNvPr id="0" name=""/>
        <dsp:cNvSpPr/>
      </dsp:nvSpPr>
      <dsp:spPr>
        <a:xfrm>
          <a:off x="2663705" y="1180716"/>
          <a:ext cx="778136" cy="778136"/>
        </a:xfrm>
        <a:prstGeom prst="ellipse">
          <a:avLst/>
        </a:prstGeom>
        <a:solidFill>
          <a:srgbClr val="99CC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chemeClr val="tx1"/>
              </a:solidFill>
              <a:latin typeface="Arial Narrow" panose="020B0606020202030204" pitchFamily="34" charset="0"/>
            </a:rPr>
            <a:t>BROKERS COMPANIES</a:t>
          </a:r>
        </a:p>
      </dsp:txBody>
      <dsp:txXfrm>
        <a:off x="2777660" y="1294671"/>
        <a:ext cx="550226" cy="550226"/>
      </dsp:txXfrm>
    </dsp:sp>
    <dsp:sp modelId="{534EC7E4-C980-4B03-A51F-78AEBB149232}">
      <dsp:nvSpPr>
        <dsp:cNvPr id="0" name=""/>
        <dsp:cNvSpPr/>
      </dsp:nvSpPr>
      <dsp:spPr>
        <a:xfrm>
          <a:off x="1483139" y="2361282"/>
          <a:ext cx="778136" cy="778136"/>
        </a:xfrm>
        <a:prstGeom prst="ellipse">
          <a:avLst/>
        </a:prstGeom>
        <a:solidFill>
          <a:srgbClr val="99CC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chemeClr val="tx1"/>
              </a:solidFill>
            </a:rPr>
            <a:t>HEALTH CARE COMPANIES</a:t>
          </a:r>
        </a:p>
      </dsp:txBody>
      <dsp:txXfrm>
        <a:off x="1597094" y="2475237"/>
        <a:ext cx="550226" cy="550226"/>
      </dsp:txXfrm>
    </dsp:sp>
    <dsp:sp modelId="{9E79E649-4EC2-49C7-BDCA-96CD22399FFF}">
      <dsp:nvSpPr>
        <dsp:cNvPr id="0" name=""/>
        <dsp:cNvSpPr/>
      </dsp:nvSpPr>
      <dsp:spPr>
        <a:xfrm>
          <a:off x="302574" y="1180716"/>
          <a:ext cx="778136" cy="778136"/>
        </a:xfrm>
        <a:prstGeom prst="ellipse">
          <a:avLst/>
        </a:prstGeom>
        <a:solidFill>
          <a:srgbClr val="99CC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chemeClr val="tx1"/>
              </a:solidFill>
            </a:rPr>
            <a:t>INSURANCE COMPANIES</a:t>
          </a:r>
        </a:p>
      </dsp:txBody>
      <dsp:txXfrm>
        <a:off x="416529" y="1294671"/>
        <a:ext cx="550226" cy="5502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3A4F2-BC2C-4831-A6E2-9CBAF0713B6C}">
      <dsp:nvSpPr>
        <dsp:cNvPr id="0" name=""/>
        <dsp:cNvSpPr/>
      </dsp:nvSpPr>
      <dsp:spPr>
        <a:xfrm>
          <a:off x="454326" y="430362"/>
          <a:ext cx="2879802" cy="2879802"/>
        </a:xfrm>
        <a:prstGeom prst="blockArc">
          <a:avLst>
            <a:gd name="adj1" fmla="val 10930050"/>
            <a:gd name="adj2" fmla="val 16146176"/>
            <a:gd name="adj3" fmla="val 464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C131B-D06A-433E-8F4F-6393547C1206}">
      <dsp:nvSpPr>
        <dsp:cNvPr id="0" name=""/>
        <dsp:cNvSpPr/>
      </dsp:nvSpPr>
      <dsp:spPr>
        <a:xfrm>
          <a:off x="453744" y="444003"/>
          <a:ext cx="2879802" cy="2879802"/>
        </a:xfrm>
        <a:prstGeom prst="blockArc">
          <a:avLst>
            <a:gd name="adj1" fmla="val 5452400"/>
            <a:gd name="adj2" fmla="val 10963423"/>
            <a:gd name="adj3" fmla="val 464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0D50B-1F01-44B4-B7C5-426D7F671E74}">
      <dsp:nvSpPr>
        <dsp:cNvPr id="0" name=""/>
        <dsp:cNvSpPr/>
      </dsp:nvSpPr>
      <dsp:spPr>
        <a:xfrm>
          <a:off x="432306" y="443840"/>
          <a:ext cx="2879802" cy="2879802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F0F88-36FB-4FAD-ACB7-288810A07B04}">
      <dsp:nvSpPr>
        <dsp:cNvPr id="0" name=""/>
        <dsp:cNvSpPr/>
      </dsp:nvSpPr>
      <dsp:spPr>
        <a:xfrm>
          <a:off x="432369" y="430534"/>
          <a:ext cx="2879802" cy="2879802"/>
        </a:xfrm>
        <a:prstGeom prst="blockArc">
          <a:avLst>
            <a:gd name="adj1" fmla="val 16199846"/>
            <a:gd name="adj2" fmla="val 32522"/>
            <a:gd name="adj3" fmla="val 464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81B01-8A74-4450-B4A2-9528D4BB4E9E}">
      <dsp:nvSpPr>
        <dsp:cNvPr id="0" name=""/>
        <dsp:cNvSpPr/>
      </dsp:nvSpPr>
      <dsp:spPr>
        <a:xfrm>
          <a:off x="1185791" y="1197325"/>
          <a:ext cx="1372833" cy="1372833"/>
        </a:xfrm>
        <a:prstGeom prst="ellipse">
          <a:avLst/>
        </a:prstGeom>
        <a:solidFill>
          <a:srgbClr val="E8E8E8"/>
        </a:solidFill>
        <a:ln w="25400" cap="flat" cmpd="sng" algn="ctr">
          <a:solidFill>
            <a:schemeClr val="tx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>
              <a:solidFill>
                <a:schemeClr val="tx1"/>
              </a:solidFill>
            </a:rPr>
            <a:t>INSURANCE ICT</a:t>
          </a:r>
        </a:p>
      </dsp:txBody>
      <dsp:txXfrm>
        <a:off x="1386838" y="1398372"/>
        <a:ext cx="970739" cy="970739"/>
      </dsp:txXfrm>
    </dsp:sp>
    <dsp:sp modelId="{60D768FA-6476-46E6-A514-DFE51A4160DA}">
      <dsp:nvSpPr>
        <dsp:cNvPr id="0" name=""/>
        <dsp:cNvSpPr/>
      </dsp:nvSpPr>
      <dsp:spPr>
        <a:xfrm>
          <a:off x="1408269" y="0"/>
          <a:ext cx="927876" cy="927876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>
              <a:solidFill>
                <a:schemeClr val="tx1"/>
              </a:solidFill>
              <a:latin typeface="Arial Narrow" panose="020B0606020202030204" pitchFamily="34" charset="0"/>
            </a:rPr>
            <a:t>BANK INSURANCE</a:t>
          </a:r>
        </a:p>
      </dsp:txBody>
      <dsp:txXfrm>
        <a:off x="1544153" y="135884"/>
        <a:ext cx="656108" cy="656108"/>
      </dsp:txXfrm>
    </dsp:sp>
    <dsp:sp modelId="{404928EE-458B-4C42-8CF9-F935344E0C53}">
      <dsp:nvSpPr>
        <dsp:cNvPr id="0" name=""/>
        <dsp:cNvSpPr/>
      </dsp:nvSpPr>
      <dsp:spPr>
        <a:xfrm>
          <a:off x="2814767" y="1419803"/>
          <a:ext cx="927876" cy="927876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>
              <a:solidFill>
                <a:schemeClr val="tx1"/>
              </a:solidFill>
              <a:latin typeface="Arial Narrow" panose="020B0606020202030204" pitchFamily="34" charset="0"/>
            </a:rPr>
            <a:t>BROKERS COMPANIES</a:t>
          </a:r>
        </a:p>
      </dsp:txBody>
      <dsp:txXfrm>
        <a:off x="2950651" y="1555687"/>
        <a:ext cx="656108" cy="656108"/>
      </dsp:txXfrm>
    </dsp:sp>
    <dsp:sp modelId="{534EC7E4-C980-4B03-A51F-78AEBB149232}">
      <dsp:nvSpPr>
        <dsp:cNvPr id="0" name=""/>
        <dsp:cNvSpPr/>
      </dsp:nvSpPr>
      <dsp:spPr>
        <a:xfrm>
          <a:off x="1408269" y="2826301"/>
          <a:ext cx="927876" cy="927876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50" kern="1200" dirty="0">
              <a:solidFill>
                <a:schemeClr val="tx1"/>
              </a:solidFill>
            </a:rPr>
            <a:t>WHOLESALE</a:t>
          </a:r>
        </a:p>
        <a:p>
          <a:pPr marL="0" lvl="0" indent="0" algn="ctr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>
              <a:solidFill>
                <a:schemeClr val="tx1"/>
              </a:solidFill>
            </a:rPr>
            <a:t>BROKERS</a:t>
          </a:r>
        </a:p>
      </dsp:txBody>
      <dsp:txXfrm>
        <a:off x="1544153" y="2962185"/>
        <a:ext cx="656108" cy="656108"/>
      </dsp:txXfrm>
    </dsp:sp>
    <dsp:sp modelId="{9E79E649-4EC2-49C7-BDCA-96CD22399FFF}">
      <dsp:nvSpPr>
        <dsp:cNvPr id="0" name=""/>
        <dsp:cNvSpPr/>
      </dsp:nvSpPr>
      <dsp:spPr>
        <a:xfrm>
          <a:off x="24798" y="1353130"/>
          <a:ext cx="927876" cy="927876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>
              <a:solidFill>
                <a:schemeClr val="tx1"/>
              </a:solidFill>
            </a:rPr>
            <a:t>INSURANCE COMPANIES</a:t>
          </a:r>
        </a:p>
      </dsp:txBody>
      <dsp:txXfrm>
        <a:off x="160682" y="1489014"/>
        <a:ext cx="656108" cy="656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65DDD309-5F89-4B49-A633-A7CBEE08CCD5}" type="datetimeFigureOut">
              <a:rPr lang="it-IT" smtClean="0"/>
              <a:pPr/>
              <a:t>04/10/2018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CFE5308E-C833-42D8-8024-DD51366A911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512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DE5E1F-3991-407D-A026-55A03A3CFB27}" type="datetimeFigureOut">
              <a:rPr lang="it-IT" smtClean="0"/>
              <a:pPr/>
              <a:t>04/10/2018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0013" y="749300"/>
            <a:ext cx="666432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D1651AEA-DC58-4765-AE00-6D10BBF4C69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21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uranceup.it/it/scenari/blockchain-tutti-gli-effetti-positivi-sulle-assicurazioni_1538.ht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Buona Sera a tutti il mio nome è Pasquale Racca (sono uno dei soci fondatori), insieme a me c’è Claudio Rosati, responsabile ….…, sperando di non annoiarvi vi parleremo chi è </a:t>
            </a:r>
            <a:r>
              <a:rPr lang="it-IT" dirty="0" err="1"/>
              <a:t>Armundia</a:t>
            </a:r>
            <a:r>
              <a:rPr lang="it-IT" dirty="0"/>
              <a:t> Group (visto che non siamo famosi come Microsoft o IB;, di cosa fa e di cosa abbiamo iniziato per il prossimo futuro.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415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356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Multiple parties share data</a:t>
            </a:r>
            <a:r>
              <a:rPr lang="en-US" dirty="0"/>
              <a:t> – multiple participants need views of common information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Multiple parties update data </a:t>
            </a:r>
            <a:r>
              <a:rPr lang="en-US" dirty="0"/>
              <a:t>– multiple participants take actions that need to be recorded and change the data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Requirement for verification </a:t>
            </a:r>
            <a:r>
              <a:rPr lang="en-US" dirty="0"/>
              <a:t>– participants need to trust that the actions that are recorded are valid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Intermediaries add cost and complexity </a:t>
            </a:r>
            <a:r>
              <a:rPr lang="en-US" dirty="0"/>
              <a:t>– removal of ‘central authority’ record keeper intermediaries have the potential to reduce cost (e.g. fees) and complexity (e.g. multiple reconciliations)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Interactions are time sensitive </a:t>
            </a:r>
            <a:r>
              <a:rPr lang="en-US" dirty="0"/>
              <a:t>– reducing delay has business benefit (e.g. reduced settlement risk, enhanced liquidity)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Transaction interaction </a:t>
            </a:r>
            <a:r>
              <a:rPr lang="en-US" dirty="0"/>
              <a:t>– transactions created by different participants depend on each other.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>
                <a:solidFill>
                  <a:srgbClr val="333333"/>
                </a:solidFill>
                <a:latin typeface="Oxygen"/>
              </a:rPr>
              <a:t>«L'industria assicurativa sarà rivoluzionata dalla «</a:t>
            </a:r>
            <a:r>
              <a:rPr lang="it-IT" i="1" dirty="0">
                <a:solidFill>
                  <a:srgbClr val="333333"/>
                </a:solidFill>
                <a:latin typeface="Oxygen"/>
              </a:rPr>
              <a:t>block </a:t>
            </a:r>
            <a:r>
              <a:rPr lang="it-IT" i="1" dirty="0" err="1">
                <a:solidFill>
                  <a:srgbClr val="333333"/>
                </a:solidFill>
                <a:latin typeface="Oxygen"/>
              </a:rPr>
              <a:t>chain</a:t>
            </a:r>
            <a:r>
              <a:rPr lang="it-IT" i="1" dirty="0">
                <a:solidFill>
                  <a:srgbClr val="333333"/>
                </a:solidFill>
                <a:latin typeface="Oxygen"/>
              </a:rPr>
              <a:t>»</a:t>
            </a:r>
            <a:r>
              <a:rPr lang="it-IT" dirty="0">
                <a:solidFill>
                  <a:srgbClr val="333333"/>
                </a:solidFill>
                <a:latin typeface="Oxygen"/>
              </a:rPr>
              <a:t> proprio nel suo aspetto fondante, </a:t>
            </a:r>
            <a:r>
              <a:rPr lang="it-IT" dirty="0">
                <a:solidFill>
                  <a:srgbClr val="337AB7"/>
                </a:solidFill>
                <a:latin typeface="Oxygen"/>
                <a:hlinkClick r:id="rId3"/>
              </a:rPr>
              <a:t>il rapporto di fiducia</a:t>
            </a:r>
            <a:r>
              <a:rPr lang="it-IT" dirty="0">
                <a:solidFill>
                  <a:srgbClr val="333333"/>
                </a:solidFill>
                <a:latin typeface="Oxygen"/>
              </a:rPr>
              <a:t>, quel legame su cui si basa tutto l'impianto assicurativo attraverso la gestione dei sinistri, i pagamenti, la sicurezza, il capitale e la divulgazione di dati precisi. Un legame che nel corso del tempo si è materializzato soprattutto in documenti cartacei, ma di base "</a:t>
            </a:r>
            <a:r>
              <a:rPr lang="it-IT" i="1" dirty="0">
                <a:solidFill>
                  <a:srgbClr val="333333"/>
                </a:solidFill>
                <a:latin typeface="Oxygen"/>
              </a:rPr>
              <a:t>the bond of trust</a:t>
            </a:r>
            <a:r>
              <a:rPr lang="it-IT" dirty="0">
                <a:solidFill>
                  <a:srgbClr val="333333"/>
                </a:solidFill>
                <a:latin typeface="Oxygen"/>
              </a:rPr>
              <a:t>" è un asset intangibile.»</a:t>
            </a:r>
            <a:endParaRPr lang="it-IT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912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Questa modalità potrà cambiare radicalmente con l’adozione diffusa degli ‘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contract’, ovvero contratti assicurativi elettronici che registrano sulla blockchain determinati eventi e in base all’accadimento fanno scattare automaticamente la clausola corretta. </a:t>
            </a:r>
          </a:p>
          <a:p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 esempio, nel caso di polizze viaggio per danni da bagaglio smarrito, il sistema legge e incrocia i dati dei bagagli con i dati di annullamenti o ritardi e paga automaticamente l’indennizzo senza bisogno di denuncia al desk da parte del viaggiatore.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ancora, grazie agli sviluppi dell’industria 4.0, si potranno a breve automatizzare anche gli indennizzi riguardanti la produzione: nel caso di arresto improvviso di un macchinario, un sistema di sensori rileva il danno, trasmette i dati, viene calcolata la perdita in valore di produzione e l’azienda riceve esattamente l’indennizzo relativo a quanto tempo la macchina rimane non funzionante con un registro diffuso e immutabile dell’accaduto condiviso tra tutte le parti in causa”.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8933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26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2907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Armundia</a:t>
            </a:r>
            <a:r>
              <a:rPr lang="it-IT" dirty="0"/>
              <a:t> nasce nel 2007 da un’iniziativa di 5 manager con una ventina di anni di esperienza nella realizzazioni di soluzioni software per il mercato bancario e assicurativo, che guardando alla situazione del mercato, decidono di investire nella realizzazione di nuovi prodotti che guardassero alle nuove tecnologie</a:t>
            </a:r>
          </a:p>
          <a:p>
            <a:r>
              <a:rPr lang="it-IT" dirty="0"/>
              <a:t>Riuscimmo a convincere alcuni clienti, partendo di fatto solo da buone idee ad investire nella realizzazione di nuove soluzioni che guardassero al futuro.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819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36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2577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è una società che può avere successo solo grazie alla qualità delle persone che lavorano con noi, quasi tutti i nostri dipendenti sono laureati in discipline tecnico economiche. Per questo abbiamo avviato collaborazioni con il mondo accademico in particolare con le facoltà di Pisa, L’Aquila e Tirana. Oggi oltre il 40% dei </a:t>
            </a:r>
            <a:r>
              <a:rPr lang="it-IT" dirty="0" err="1"/>
              <a:t>nosri</a:t>
            </a:r>
            <a:r>
              <a:rPr lang="it-IT" dirty="0"/>
              <a:t> dipendenti provengono da queste facoltà.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76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Proprio la collaborazione con l’università di L’Aquila ci ha spinto ad aprire una sede in questa città e si occuperà principalmente di attività di ricerca e sviluppo. Stiamo istituendo un’</a:t>
            </a:r>
            <a:r>
              <a:rPr lang="it-IT" dirty="0" err="1"/>
              <a:t>accademy</a:t>
            </a:r>
            <a:r>
              <a:rPr lang="it-IT" dirty="0"/>
              <a:t> per la formazione e l’avviamento al lavoro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72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59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933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51AEA-DC58-4765-AE00-6D10BBF4C697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08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96136" y="1995686"/>
            <a:ext cx="3347864" cy="1152128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solidFill>
                  <a:schemeClr val="bg1"/>
                </a:solidFill>
                <a:effectLst/>
              </a:defRPr>
            </a:lvl1pPr>
          </a:lstStyle>
          <a:p>
            <a:endParaRPr lang="it-IT" dirty="0"/>
          </a:p>
        </p:txBody>
      </p:sp>
      <p:sp>
        <p:nvSpPr>
          <p:cNvPr id="7" name="Segnaposto immagine 6"/>
          <p:cNvSpPr>
            <a:spLocks noGrp="1"/>
          </p:cNvSpPr>
          <p:nvPr>
            <p:ph type="pic" sz="quarter" idx="10" hasCustomPrompt="1"/>
          </p:nvPr>
        </p:nvSpPr>
        <p:spPr>
          <a:xfrm>
            <a:off x="5724525" y="771525"/>
            <a:ext cx="2519363" cy="1079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LOGO CLIENTE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3363913"/>
            <a:ext cx="2592388" cy="3599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 dirty="0"/>
              <a:t>Luogo, xx mese AAAA</a:t>
            </a:r>
          </a:p>
        </p:txBody>
      </p:sp>
      <p:sp>
        <p:nvSpPr>
          <p:cNvPr id="10" name="Segnaposto testo 8"/>
          <p:cNvSpPr>
            <a:spLocks noGrp="1"/>
          </p:cNvSpPr>
          <p:nvPr>
            <p:ph type="body" sz="quarter" idx="12" hasCustomPrompt="1"/>
          </p:nvPr>
        </p:nvSpPr>
        <p:spPr>
          <a:xfrm>
            <a:off x="5796136" y="3723990"/>
            <a:ext cx="2592388" cy="3599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 dirty="0"/>
              <a:t>Autore</a:t>
            </a:r>
          </a:p>
        </p:txBody>
      </p:sp>
      <p:cxnSp>
        <p:nvCxnSpPr>
          <p:cNvPr id="12" name="Connettore diritto 11"/>
          <p:cNvCxnSpPr/>
          <p:nvPr userDrawn="1"/>
        </p:nvCxnSpPr>
        <p:spPr>
          <a:xfrm>
            <a:off x="5724525" y="3723878"/>
            <a:ext cx="3419475" cy="0"/>
          </a:xfrm>
          <a:prstGeom prst="line">
            <a:avLst/>
          </a:prstGeom>
          <a:ln w="19050">
            <a:solidFill>
              <a:srgbClr val="D2091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12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95"/>
            <a:ext cx="9138584" cy="514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1188" y="1200150"/>
            <a:ext cx="8317296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4876007"/>
            <a:ext cx="2895600" cy="216024"/>
          </a:xfrm>
          <a:prstGeom prst="rect">
            <a:avLst/>
          </a:prstGeom>
        </p:spPr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162056" y="4876007"/>
            <a:ext cx="730424" cy="216024"/>
          </a:xfrm>
          <a:prstGeom prst="rect">
            <a:avLst/>
          </a:prstGeom>
        </p:spPr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1275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 userDrawn="1"/>
        </p:nvSpPr>
        <p:spPr>
          <a:xfrm>
            <a:off x="5796136" y="1347614"/>
            <a:ext cx="3240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00153 | 209 Viale Trastevere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T: +39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06 6931 5350 </a:t>
            </a:r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| F: +39 06 9761 1639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it-IT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MILAN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20122 | </a:t>
            </a:r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 Largo Richini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de-DE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+39 02 8726 0326</a:t>
            </a:r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it-IT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FLORENCE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50053 Empoli | </a:t>
            </a:r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 Piazza A. Gramsci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T/F: +39 0571 1661 123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www.armundiagroup.com  | www.armundia.com</a:t>
            </a:r>
          </a:p>
          <a:p>
            <a:pPr>
              <a:lnSpc>
                <a:spcPct val="100000"/>
              </a:lnSpc>
            </a:pPr>
            <a:endParaRPr lang="it-IT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72008" y="2931790"/>
            <a:ext cx="7772400" cy="469875"/>
          </a:xfrm>
          <a:prstGeom prst="rect">
            <a:avLst/>
          </a:prstGeom>
        </p:spPr>
        <p:txBody>
          <a:bodyPr/>
          <a:lstStyle>
            <a:lvl1pPr algn="l">
              <a:defRPr>
                <a:effectLst>
                  <a:reflection blurRad="25400" stA="15000" endPos="35000" dist="12700" dir="5400000" sy="-100000" algn="bl" rotWithShape="0"/>
                </a:effectLst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67544" y="4587974"/>
            <a:ext cx="8420472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96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72008" y="2931790"/>
            <a:ext cx="7772400" cy="469875"/>
          </a:xfrm>
          <a:prstGeom prst="rect">
            <a:avLst/>
          </a:prstGeom>
        </p:spPr>
        <p:txBody>
          <a:bodyPr/>
          <a:lstStyle>
            <a:lvl1pPr algn="l">
              <a:defRPr>
                <a:effectLst>
                  <a:reflection blurRad="25400" stA="15000" endPos="35000" dist="12700" dir="5400000" sy="-100000" algn="bl" rotWithShape="0"/>
                </a:effectLst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67544" y="4587974"/>
            <a:ext cx="8420472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012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91680" y="483518"/>
            <a:ext cx="6400800" cy="288032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2"/>
          <p:cNvSpPr>
            <a:spLocks noGrp="1"/>
          </p:cNvSpPr>
          <p:nvPr>
            <p:ph idx="13"/>
          </p:nvPr>
        </p:nvSpPr>
        <p:spPr>
          <a:xfrm>
            <a:off x="611188" y="1200150"/>
            <a:ext cx="3816796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2"/>
          <p:cNvSpPr>
            <a:spLocks noGrp="1"/>
          </p:cNvSpPr>
          <p:nvPr>
            <p:ph idx="14"/>
          </p:nvPr>
        </p:nvSpPr>
        <p:spPr>
          <a:xfrm>
            <a:off x="4716016" y="1203598"/>
            <a:ext cx="3816796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11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049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1188" y="1200150"/>
            <a:ext cx="8317296" cy="3394075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7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188" y="3305175"/>
            <a:ext cx="7883525" cy="1022350"/>
          </a:xfrm>
        </p:spPr>
        <p:txBody>
          <a:bodyPr anchor="t">
            <a:noAutofit/>
          </a:bodyPr>
          <a:lstStyle>
            <a:lvl1pPr algn="l">
              <a:defRPr sz="3200" b="1" cap="all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11188" y="2179638"/>
            <a:ext cx="7883525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897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03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48064" y="771550"/>
            <a:ext cx="3744416" cy="3822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39552" y="771550"/>
            <a:ext cx="4320480" cy="3822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10" name="Segnaposto data 3"/>
          <p:cNvSpPr>
            <a:spLocks noGrp="1"/>
          </p:cNvSpPr>
          <p:nvPr>
            <p:ph type="dt" sz="half" idx="13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11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899592" y="123479"/>
            <a:ext cx="7094612" cy="720080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92873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828800" y="843558"/>
            <a:ext cx="5486400" cy="30963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828800" y="4025900"/>
            <a:ext cx="5486400" cy="60325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11" name="Segnaposto piè di pa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  <a:endParaRPr lang="it-IT" dirty="0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3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33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3851920" y="3003550"/>
            <a:ext cx="5040560" cy="1296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Rettangolo 5"/>
          <p:cNvSpPr/>
          <p:nvPr userDrawn="1"/>
        </p:nvSpPr>
        <p:spPr>
          <a:xfrm>
            <a:off x="3779912" y="3003798"/>
            <a:ext cx="72008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1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91680" y="483518"/>
            <a:ext cx="6400800" cy="288032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2"/>
          <p:cNvSpPr>
            <a:spLocks noGrp="1"/>
          </p:cNvSpPr>
          <p:nvPr>
            <p:ph idx="13"/>
          </p:nvPr>
        </p:nvSpPr>
        <p:spPr>
          <a:xfrm>
            <a:off x="611188" y="1200150"/>
            <a:ext cx="3816796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2"/>
          <p:cNvSpPr>
            <a:spLocks noGrp="1"/>
          </p:cNvSpPr>
          <p:nvPr>
            <p:ph idx="14"/>
          </p:nvPr>
        </p:nvSpPr>
        <p:spPr>
          <a:xfrm>
            <a:off x="4716016" y="1203598"/>
            <a:ext cx="3816796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1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826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15516" y="1200150"/>
            <a:ext cx="8712968" cy="339407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24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188" y="3305175"/>
            <a:ext cx="7883525" cy="1022350"/>
          </a:xfrm>
        </p:spPr>
        <p:txBody>
          <a:bodyPr anchor="t">
            <a:noAutofit/>
          </a:bodyPr>
          <a:lstStyle>
            <a:lvl1pPr algn="l">
              <a:defRPr sz="3200" b="1" cap="all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11188" y="2179638"/>
            <a:ext cx="7883525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45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55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771550"/>
            <a:ext cx="5317430" cy="3822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39552" y="771550"/>
            <a:ext cx="2925961" cy="3822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3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63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828800" y="843558"/>
            <a:ext cx="5486400" cy="30963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828800" y="4025900"/>
            <a:ext cx="5486400" cy="60325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11" name="Segnaposto piè di pa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  <a:endParaRPr lang="it-IT" dirty="0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3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228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91680" y="483518"/>
            <a:ext cx="6400800" cy="288032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2"/>
          <p:cNvSpPr>
            <a:spLocks noGrp="1"/>
          </p:cNvSpPr>
          <p:nvPr>
            <p:ph idx="13"/>
          </p:nvPr>
        </p:nvSpPr>
        <p:spPr>
          <a:xfrm>
            <a:off x="611188" y="1200150"/>
            <a:ext cx="3816796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2"/>
          <p:cNvSpPr>
            <a:spLocks noGrp="1"/>
          </p:cNvSpPr>
          <p:nvPr>
            <p:ph idx="14"/>
          </p:nvPr>
        </p:nvSpPr>
        <p:spPr>
          <a:xfrm>
            <a:off x="4716016" y="1203598"/>
            <a:ext cx="3816796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1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417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15516" y="1200150"/>
            <a:ext cx="8712968" cy="339407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687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899592" y="123479"/>
            <a:ext cx="7094612" cy="720080"/>
          </a:xfrm>
          <a:prstGeom prst="rect">
            <a:avLst/>
          </a:prstGeom>
        </p:spPr>
        <p:txBody>
          <a:bodyPr anchor="ctr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900113" y="1203325"/>
            <a:ext cx="5472087" cy="33131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immagine 4"/>
          <p:cNvSpPr>
            <a:spLocks noGrp="1"/>
          </p:cNvSpPr>
          <p:nvPr>
            <p:ph type="pic" sz="quarter" idx="11"/>
          </p:nvPr>
        </p:nvSpPr>
        <p:spPr>
          <a:xfrm>
            <a:off x="6516688" y="1203325"/>
            <a:ext cx="2627312" cy="15843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immagine 4"/>
          <p:cNvSpPr>
            <a:spLocks noGrp="1"/>
          </p:cNvSpPr>
          <p:nvPr>
            <p:ph type="pic" sz="quarter" idx="12"/>
          </p:nvPr>
        </p:nvSpPr>
        <p:spPr>
          <a:xfrm>
            <a:off x="6516688" y="2932113"/>
            <a:ext cx="2627312" cy="15843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386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188" y="3305175"/>
            <a:ext cx="7883525" cy="1022350"/>
          </a:xfrm>
        </p:spPr>
        <p:txBody>
          <a:bodyPr anchor="t">
            <a:noAutofit/>
          </a:bodyPr>
          <a:lstStyle>
            <a:lvl1pPr algn="l">
              <a:defRPr sz="3200" b="1" cap="all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11188" y="2179638"/>
            <a:ext cx="7883525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59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44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771550"/>
            <a:ext cx="5317430" cy="3822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39552" y="771550"/>
            <a:ext cx="2925961" cy="3822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3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556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828800" y="843558"/>
            <a:ext cx="5486400" cy="30963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828800" y="4025900"/>
            <a:ext cx="5486400" cy="60325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11" name="Segnaposto piè di pa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  <a:endParaRPr lang="it-IT" dirty="0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3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74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91680" y="483518"/>
            <a:ext cx="6400800" cy="288032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2"/>
          <p:cNvSpPr>
            <a:spLocks noGrp="1"/>
          </p:cNvSpPr>
          <p:nvPr>
            <p:ph idx="13"/>
          </p:nvPr>
        </p:nvSpPr>
        <p:spPr>
          <a:xfrm>
            <a:off x="611188" y="1200150"/>
            <a:ext cx="3816796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2"/>
          <p:cNvSpPr>
            <a:spLocks noGrp="1"/>
          </p:cNvSpPr>
          <p:nvPr>
            <p:ph idx="14"/>
          </p:nvPr>
        </p:nvSpPr>
        <p:spPr>
          <a:xfrm>
            <a:off x="4716016" y="1203598"/>
            <a:ext cx="3816796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1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71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15516" y="1200150"/>
            <a:ext cx="8712968" cy="339407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35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188" y="3305175"/>
            <a:ext cx="7883525" cy="1022350"/>
          </a:xfrm>
        </p:spPr>
        <p:txBody>
          <a:bodyPr anchor="t">
            <a:noAutofit/>
          </a:bodyPr>
          <a:lstStyle>
            <a:lvl1pPr algn="l">
              <a:defRPr sz="3200" b="1" cap="all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11188" y="2179638"/>
            <a:ext cx="7883525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168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57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771550"/>
            <a:ext cx="5317430" cy="3822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39552" y="771550"/>
            <a:ext cx="2925961" cy="3822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3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49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828800" y="843558"/>
            <a:ext cx="5486400" cy="30963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828800" y="4025900"/>
            <a:ext cx="5486400" cy="60325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11" name="Segnaposto piè di pa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  <a:endParaRPr lang="it-IT" dirty="0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3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26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899592" y="123479"/>
            <a:ext cx="7094612" cy="720080"/>
          </a:xfrm>
          <a:prstGeom prst="rect">
            <a:avLst/>
          </a:prstGeom>
        </p:spPr>
        <p:txBody>
          <a:bodyPr anchor="ctr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quarter" idx="10"/>
          </p:nvPr>
        </p:nvSpPr>
        <p:spPr>
          <a:xfrm>
            <a:off x="971550" y="1276350"/>
            <a:ext cx="7129463" cy="3095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6530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91680" y="483518"/>
            <a:ext cx="6400800" cy="288032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2"/>
          <p:cNvSpPr>
            <a:spLocks noGrp="1"/>
          </p:cNvSpPr>
          <p:nvPr>
            <p:ph idx="13"/>
          </p:nvPr>
        </p:nvSpPr>
        <p:spPr>
          <a:xfrm>
            <a:off x="611188" y="1200150"/>
            <a:ext cx="3816796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2"/>
          <p:cNvSpPr>
            <a:spLocks noGrp="1"/>
          </p:cNvSpPr>
          <p:nvPr>
            <p:ph idx="14"/>
          </p:nvPr>
        </p:nvSpPr>
        <p:spPr>
          <a:xfrm>
            <a:off x="4716016" y="1203598"/>
            <a:ext cx="3816796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1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974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15516" y="1200150"/>
            <a:ext cx="8712968" cy="339407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02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188" y="3305175"/>
            <a:ext cx="7883525" cy="1022350"/>
          </a:xfrm>
        </p:spPr>
        <p:txBody>
          <a:bodyPr anchor="t">
            <a:noAutofit/>
          </a:bodyPr>
          <a:lstStyle>
            <a:lvl1pPr algn="l">
              <a:defRPr sz="3200" b="1" cap="all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11188" y="2179638"/>
            <a:ext cx="7883525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33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0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771550"/>
            <a:ext cx="5317430" cy="3822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39552" y="771550"/>
            <a:ext cx="2925961" cy="3822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3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054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828800" y="843558"/>
            <a:ext cx="5486400" cy="30963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828800" y="4025900"/>
            <a:ext cx="5486400" cy="60325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11" name="Segnaposto piè di pa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Armundia Group | Company Profile</a:t>
            </a:r>
            <a:endParaRPr lang="it-IT" dirty="0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3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83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3851920" y="3003550"/>
            <a:ext cx="5040560" cy="1296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Rettangolo 5"/>
          <p:cNvSpPr/>
          <p:nvPr userDrawn="1"/>
        </p:nvSpPr>
        <p:spPr>
          <a:xfrm>
            <a:off x="3779912" y="3003798"/>
            <a:ext cx="72008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73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899592" y="123479"/>
            <a:ext cx="7094612" cy="720080"/>
          </a:xfrm>
          <a:prstGeom prst="rect">
            <a:avLst/>
          </a:prstGeom>
        </p:spPr>
        <p:txBody>
          <a:bodyPr anchor="ctr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sz="quarter" idx="10"/>
          </p:nvPr>
        </p:nvSpPr>
        <p:spPr>
          <a:xfrm>
            <a:off x="0" y="987425"/>
            <a:ext cx="2879799" cy="1728341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immagine 2"/>
          <p:cNvSpPr>
            <a:spLocks noGrp="1"/>
          </p:cNvSpPr>
          <p:nvPr>
            <p:ph type="pic" sz="quarter" idx="11"/>
          </p:nvPr>
        </p:nvSpPr>
        <p:spPr>
          <a:xfrm>
            <a:off x="3132101" y="987425"/>
            <a:ext cx="2879799" cy="1728341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immagine 2"/>
          <p:cNvSpPr>
            <a:spLocks noGrp="1"/>
          </p:cNvSpPr>
          <p:nvPr>
            <p:ph type="pic" sz="quarter" idx="12"/>
          </p:nvPr>
        </p:nvSpPr>
        <p:spPr>
          <a:xfrm>
            <a:off x="6264201" y="987424"/>
            <a:ext cx="2879799" cy="1728341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3"/>
          </p:nvPr>
        </p:nvSpPr>
        <p:spPr>
          <a:xfrm>
            <a:off x="0" y="2932113"/>
            <a:ext cx="2879725" cy="15113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10" name="Segnaposto testo 8"/>
          <p:cNvSpPr>
            <a:spLocks noGrp="1"/>
          </p:cNvSpPr>
          <p:nvPr>
            <p:ph type="body" sz="quarter" idx="14"/>
          </p:nvPr>
        </p:nvSpPr>
        <p:spPr>
          <a:xfrm>
            <a:off x="3128980" y="2932113"/>
            <a:ext cx="2879725" cy="15113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11" name="Segnaposto testo 8"/>
          <p:cNvSpPr>
            <a:spLocks noGrp="1"/>
          </p:cNvSpPr>
          <p:nvPr>
            <p:ph type="body" sz="quarter" idx="15"/>
          </p:nvPr>
        </p:nvSpPr>
        <p:spPr>
          <a:xfrm>
            <a:off x="6257960" y="2951898"/>
            <a:ext cx="2879725" cy="15113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6135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899592" y="123479"/>
            <a:ext cx="7094612" cy="720080"/>
          </a:xfrm>
          <a:prstGeom prst="rect">
            <a:avLst/>
          </a:prstGeom>
        </p:spPr>
        <p:txBody>
          <a:bodyPr anchor="ctr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sz="quarter" idx="10"/>
          </p:nvPr>
        </p:nvSpPr>
        <p:spPr>
          <a:xfrm>
            <a:off x="900113" y="987425"/>
            <a:ext cx="7127875" cy="3672557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79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/>
          <p:cNvSpPr>
            <a:spLocks noGrp="1"/>
          </p:cNvSpPr>
          <p:nvPr>
            <p:ph type="title"/>
          </p:nvPr>
        </p:nvSpPr>
        <p:spPr>
          <a:xfrm>
            <a:off x="5796136" y="2067694"/>
            <a:ext cx="2990156" cy="993775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416312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"/>
            <a:ext cx="9144000" cy="514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"/>
            <a:ext cx="9143998" cy="514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05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r" defTabSz="9144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79512" y="699542"/>
            <a:ext cx="87129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258EE93-5D18-4260-88C6-428490B1551F}" type="datetime1">
              <a:rPr lang="it-IT" smtClean="0"/>
              <a:pPr/>
              <a:t>04/10/2018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4876007"/>
            <a:ext cx="2895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/>
              <a:t>Armundia Group | Company Profile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162056" y="4876007"/>
            <a:ext cx="730424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8CC43-52EA-4D79-93C0-E17F96C72B11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7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r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162056" y="4876007"/>
            <a:ext cx="730424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8CC43-52EA-4D79-93C0-E17F96C72B11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90850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r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ttangolo 4"/>
          <p:cNvSpPr/>
          <p:nvPr userDrawn="1"/>
        </p:nvSpPr>
        <p:spPr>
          <a:xfrm>
            <a:off x="3779912" y="3003798"/>
            <a:ext cx="72008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018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 userDrawn="1"/>
        </p:nvCxnSpPr>
        <p:spPr>
          <a:xfrm>
            <a:off x="8100392" y="4876007"/>
            <a:ext cx="730424" cy="0"/>
          </a:xfrm>
          <a:prstGeom prst="line">
            <a:avLst/>
          </a:prstGeom>
          <a:ln w="19050">
            <a:solidFill>
              <a:srgbClr val="D209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 userDrawn="1"/>
        </p:nvSpPr>
        <p:spPr>
          <a:xfrm>
            <a:off x="7894712" y="4876007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EBF540C-833D-452C-AF58-49FD7581E606}" type="slidenum">
              <a:rPr lang="it-IT" sz="800" smtClean="0"/>
              <a:t>‹N›</a:t>
            </a:fld>
            <a:endParaRPr lang="it-IT" sz="800" dirty="0"/>
          </a:p>
        </p:txBody>
      </p:sp>
      <p:sp>
        <p:nvSpPr>
          <p:cNvPr id="8" name="CasellaDiTesto 7"/>
          <p:cNvSpPr txBox="1"/>
          <p:nvPr userDrawn="1"/>
        </p:nvSpPr>
        <p:spPr>
          <a:xfrm>
            <a:off x="179512" y="4879137"/>
            <a:ext cx="2160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©2017 </a:t>
            </a:r>
            <a:r>
              <a:rPr lang="en-US" sz="800" dirty="0" err="1"/>
              <a:t>Armundia</a:t>
            </a:r>
            <a:r>
              <a:rPr lang="en-US" sz="800" dirty="0"/>
              <a:t> Group. All rights reserved</a:t>
            </a:r>
            <a:endParaRPr lang="it-IT" sz="800" dirty="0"/>
          </a:p>
        </p:txBody>
      </p:sp>
    </p:spTree>
    <p:extLst>
      <p:ext uri="{BB962C8B-B14F-4D97-AF65-F5344CB8AC3E}">
        <p14:creationId xmlns:p14="http://schemas.microsoft.com/office/powerpoint/2010/main" val="3749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5" r:id="rId6"/>
    <p:sldLayoutId id="2147483728" r:id="rId7"/>
    <p:sldLayoutId id="2147483726" r:id="rId8"/>
    <p:sldLayoutId id="2147483727" r:id="rId9"/>
    <p:sldLayoutId id="214748372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r" defTabSz="9144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01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8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r" defTabSz="9144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0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r" defTabSz="9144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39552" y="699542"/>
            <a:ext cx="8352928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©Armundia2014 –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rights</a:t>
            </a:r>
            <a:r>
              <a:rPr lang="it-IT" dirty="0"/>
              <a:t> </a:t>
            </a:r>
            <a:r>
              <a:rPr lang="it-IT" dirty="0" err="1"/>
              <a:t>reserved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4876007"/>
            <a:ext cx="2895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Armundia Group | Company </a:t>
            </a:r>
            <a:r>
              <a:rPr lang="it-IT" dirty="0" err="1"/>
              <a:t>Profile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162056" y="4876007"/>
            <a:ext cx="730424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8CC43-52EA-4D79-93C0-E17F96C72B1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085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8" r:id="rId5"/>
    <p:sldLayoutId id="2147483669" r:id="rId6"/>
    <p:sldLayoutId id="214748369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r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79512" y="699542"/>
            <a:ext cx="87129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258EE93-5D18-4260-88C6-428490B1551F}" type="datetime1">
              <a:rPr lang="it-IT" smtClean="0"/>
              <a:pPr/>
              <a:t>04/10/2018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4876007"/>
            <a:ext cx="2895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/>
              <a:t>Armundia Group | Company Profile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162056" y="4876007"/>
            <a:ext cx="730424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8CC43-52EA-4D79-93C0-E17F96C72B11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7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r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79512" y="699542"/>
            <a:ext cx="87129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258EE93-5D18-4260-88C6-428490B1551F}" type="datetime1">
              <a:rPr lang="it-IT" smtClean="0"/>
              <a:pPr/>
              <a:t>04/10/2018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4876007"/>
            <a:ext cx="2895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/>
              <a:t>Armundia Group | Company Profile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162056" y="4876007"/>
            <a:ext cx="730424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8CC43-52EA-4D79-93C0-E17F96C72B11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7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r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89248" y="51470"/>
            <a:ext cx="800323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79512" y="699542"/>
            <a:ext cx="87129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4144" y="4876007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258EE93-5D18-4260-88C6-428490B1551F}" type="datetime1">
              <a:rPr lang="it-IT" smtClean="0"/>
              <a:pPr/>
              <a:t>04/10/2018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4876007"/>
            <a:ext cx="2895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/>
              <a:t>Armundia Group | Company Profile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162056" y="4876007"/>
            <a:ext cx="730424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8CC43-52EA-4D79-93C0-E17F96C72B11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r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comments" Target="../comments/comment8.xml"/><Relationship Id="rId4" Type="http://schemas.openxmlformats.org/officeDocument/2006/relationships/image" Target="../media/image91.png"/><Relationship Id="rId9" Type="http://schemas.openxmlformats.org/officeDocument/2006/relationships/image" Target="../media/image9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98.jpeg"/><Relationship Id="rId7" Type="http://schemas.openxmlformats.org/officeDocument/2006/relationships/diagramLayout" Target="../diagrams/layout3.xml"/><Relationship Id="rId12" Type="http://schemas.openxmlformats.org/officeDocument/2006/relationships/comments" Target="../comments/comment9.xml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3.xml"/><Relationship Id="rId11" Type="http://schemas.openxmlformats.org/officeDocument/2006/relationships/image" Target="../media/image101.png"/><Relationship Id="rId5" Type="http://schemas.openxmlformats.org/officeDocument/2006/relationships/image" Target="../media/image100.jpg"/><Relationship Id="rId10" Type="http://schemas.microsoft.com/office/2007/relationships/diagramDrawing" Target="../diagrams/drawing3.xml"/><Relationship Id="rId4" Type="http://schemas.openxmlformats.org/officeDocument/2006/relationships/image" Target="../media/image99.jpg"/><Relationship Id="rId9" Type="http://schemas.openxmlformats.org/officeDocument/2006/relationships/diagramColors" Target="../diagrams/colors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p.racca@armundia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c.rosati@armundia.co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omments" Target="../comments/comment2.xml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jpeg"/><Relationship Id="rId38" Type="http://schemas.openxmlformats.org/officeDocument/2006/relationships/image" Target="../media/image67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jpg"/><Relationship Id="rId32" Type="http://schemas.openxmlformats.org/officeDocument/2006/relationships/image" Target="../media/image61.jpeg"/><Relationship Id="rId37" Type="http://schemas.openxmlformats.org/officeDocument/2006/relationships/image" Target="../media/image66.jpe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comments" Target="../comments/comment4.xml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8.png"/><Relationship Id="rId12" Type="http://schemas.openxmlformats.org/officeDocument/2006/relationships/comments" Target="../comments/comment5.xml"/><Relationship Id="rId2" Type="http://schemas.openxmlformats.org/officeDocument/2006/relationships/video" Target="../media/media1.asf"/><Relationship Id="rId1" Type="http://schemas.microsoft.com/office/2007/relationships/media" Target="../media/media1.asf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4.jpeg"/><Relationship Id="rId9" Type="http://schemas.openxmlformats.org/officeDocument/2006/relationships/comments" Target="../comments/commen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comments" Target="../comments/comment7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300" b="1" kern="0" dirty="0">
                <a:latin typeface="Arial Narrow" panose="020B0606020202030204" pitchFamily="34" charset="0"/>
                <a:ea typeface="ＭＳ Ｐゴシック" pitchFamily="-110" charset="-128"/>
              </a:rPr>
              <a:t>De </a:t>
            </a:r>
            <a:r>
              <a:rPr lang="it-IT" sz="2300" b="1" kern="0" dirty="0" err="1">
                <a:latin typeface="Arial Narrow" panose="020B0606020202030204" pitchFamily="34" charset="0"/>
                <a:ea typeface="ＭＳ Ｐゴシック" pitchFamily="-110" charset="-128"/>
              </a:rPr>
              <a:t>Cifris</a:t>
            </a:r>
            <a:endParaRPr lang="it-IT" sz="2300" dirty="0">
              <a:latin typeface="Arial Narrow" panose="020B0606020202030204" pitchFamily="34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Roma Ottobre 2018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Claudio Rosati</a:t>
            </a:r>
          </a:p>
          <a:p>
            <a:r>
              <a:rPr lang="it-IT" dirty="0"/>
              <a:t>Pasquale Racca</a:t>
            </a:r>
          </a:p>
          <a:p>
            <a:r>
              <a:rPr lang="it-IT" dirty="0"/>
              <a:t>Roberto Rutigliano</a:t>
            </a:r>
          </a:p>
        </p:txBody>
      </p:sp>
    </p:spTree>
    <p:extLst>
      <p:ext uri="{BB962C8B-B14F-4D97-AF65-F5344CB8AC3E}">
        <p14:creationId xmlns:p14="http://schemas.microsoft.com/office/powerpoint/2010/main" val="242875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CC579D6C-4C79-48C8-B235-1171B893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3" y="1027799"/>
            <a:ext cx="3885714" cy="389523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DD66F91-EBDC-4852-A4C8-F0033A88DD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69" y="2835407"/>
            <a:ext cx="1006717" cy="10067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D936E82-0E4E-4831-9DC4-57AAA4F8DF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55" y="709124"/>
            <a:ext cx="1010325" cy="100671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42457E-04A3-4B26-AD17-E555FE71E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32" y="4122362"/>
            <a:ext cx="1010325" cy="100671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23547BD-404E-4883-A2A0-C5BF52817E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496" y="2628184"/>
            <a:ext cx="1006717" cy="100671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F220F58-D814-41AE-B3DA-A37353EABD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10" y="4122363"/>
            <a:ext cx="1006717" cy="100671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360DFC-041D-426B-A3A8-7B31AAC1B4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27" y="1534459"/>
            <a:ext cx="1010325" cy="100671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3F85862-B372-43CB-8432-4FE75741CE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87" y="1097462"/>
            <a:ext cx="1016564" cy="993424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DC1D9324-E867-40E0-9F02-41EC038D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0" y="242688"/>
            <a:ext cx="6294392" cy="432048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Calibri" panose="020F0502020204030204" pitchFamily="34" charset="0"/>
              </a:rPr>
              <a:t>ARMUNDIA GROUP – </a:t>
            </a:r>
            <a:r>
              <a:rPr lang="it-IT" sz="2000" b="1" i="1" dirty="0">
                <a:solidFill>
                  <a:srgbClr val="C00000"/>
                </a:solidFill>
                <a:latin typeface="Calibri" panose="020F0502020204030204" pitchFamily="34" charset="0"/>
              </a:rPr>
              <a:t>soluzioni mercato </a:t>
            </a:r>
            <a:r>
              <a:rPr lang="it-IT" sz="20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Bank&amp;Finance</a:t>
            </a:r>
            <a:r>
              <a:rPr lang="it-IT" sz="20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endParaRPr lang="en-GB" sz="1800" b="1" i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CC3E8E-8A72-474A-9CE9-812A7775560E}"/>
              </a:ext>
            </a:extLst>
          </p:cNvPr>
          <p:cNvSpPr txBox="1"/>
          <p:nvPr/>
        </p:nvSpPr>
        <p:spPr>
          <a:xfrm>
            <a:off x="1192290" y="550599"/>
            <a:ext cx="2458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Asset Management, GPM</a:t>
            </a:r>
          </a:p>
          <a:p>
            <a:r>
              <a:rPr lang="it-IT" sz="1000" dirty="0"/>
              <a:t>Portafogli individuali e</a:t>
            </a:r>
          </a:p>
          <a:p>
            <a:r>
              <a:rPr lang="it-IT" sz="1000" dirty="0"/>
              <a:t> istituzionali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30B7D5C-C598-4AE2-80D0-7E527A95B097}"/>
              </a:ext>
            </a:extLst>
          </p:cNvPr>
          <p:cNvSpPr txBox="1"/>
          <p:nvPr/>
        </p:nvSpPr>
        <p:spPr>
          <a:xfrm>
            <a:off x="156016" y="1693003"/>
            <a:ext cx="2458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Advanced </a:t>
            </a:r>
            <a:r>
              <a:rPr lang="it-IT" sz="1000" dirty="0" err="1"/>
              <a:t>Advisory</a:t>
            </a:r>
            <a:r>
              <a:rPr lang="it-IT" sz="1000" dirty="0"/>
              <a:t>, </a:t>
            </a:r>
          </a:p>
          <a:p>
            <a:r>
              <a:rPr lang="it-IT" sz="1000" dirty="0"/>
              <a:t>Portfolio Risk Analysis,</a:t>
            </a:r>
          </a:p>
          <a:p>
            <a:r>
              <a:rPr lang="it-IT" sz="1000" dirty="0" err="1"/>
              <a:t>Compliance</a:t>
            </a:r>
            <a:r>
              <a:rPr lang="it-IT" sz="1000" dirty="0"/>
              <a:t> </a:t>
            </a:r>
            <a:r>
              <a:rPr lang="it-IT" sz="1000" dirty="0" err="1"/>
              <a:t>Profiling</a:t>
            </a:r>
            <a:endParaRPr lang="it-IT" sz="1000" dirty="0"/>
          </a:p>
          <a:p>
            <a:r>
              <a:rPr lang="it-IT" sz="1000" dirty="0"/>
              <a:t>(</a:t>
            </a:r>
            <a:r>
              <a:rPr lang="it-IT" sz="1000" dirty="0" err="1"/>
              <a:t>MiFID</a:t>
            </a:r>
            <a:r>
              <a:rPr lang="it-IT" sz="1000" dirty="0"/>
              <a:t>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0E793F2-4D46-47E8-A958-05151047BB5F}"/>
              </a:ext>
            </a:extLst>
          </p:cNvPr>
          <p:cNvSpPr txBox="1"/>
          <p:nvPr/>
        </p:nvSpPr>
        <p:spPr>
          <a:xfrm>
            <a:off x="0" y="2975418"/>
            <a:ext cx="2458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Bank</a:t>
            </a:r>
            <a:r>
              <a:rPr lang="it-IT" sz="1000" dirty="0"/>
              <a:t> CRM, </a:t>
            </a:r>
          </a:p>
          <a:p>
            <a:r>
              <a:rPr lang="it-IT" sz="1000" dirty="0"/>
              <a:t>Supporto commerciale,</a:t>
            </a:r>
          </a:p>
          <a:p>
            <a:r>
              <a:rPr lang="it-IT" sz="1000" dirty="0"/>
              <a:t>Marketing e rete vendita,</a:t>
            </a:r>
          </a:p>
          <a:p>
            <a:r>
              <a:rPr lang="it-IT" sz="1000" dirty="0"/>
              <a:t>KYC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805246F-DE2E-4536-BD01-181524074357}"/>
              </a:ext>
            </a:extLst>
          </p:cNvPr>
          <p:cNvSpPr txBox="1"/>
          <p:nvPr/>
        </p:nvSpPr>
        <p:spPr>
          <a:xfrm>
            <a:off x="6614331" y="1165296"/>
            <a:ext cx="2458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BtoC</a:t>
            </a:r>
            <a:r>
              <a:rPr lang="it-IT" sz="1000" dirty="0"/>
              <a:t> </a:t>
            </a:r>
            <a:r>
              <a:rPr lang="it-IT" sz="1000" dirty="0" err="1"/>
              <a:t>Frontend</a:t>
            </a:r>
            <a:r>
              <a:rPr lang="it-IT" sz="1000" dirty="0"/>
              <a:t> Clientela Private, </a:t>
            </a:r>
          </a:p>
          <a:p>
            <a:r>
              <a:rPr lang="it-IT" sz="1000" dirty="0"/>
              <a:t>Position </a:t>
            </a:r>
            <a:r>
              <a:rPr lang="it-IT" sz="1000" dirty="0" err="1"/>
              <a:t>keeping</a:t>
            </a:r>
            <a:r>
              <a:rPr lang="it-IT" sz="1000" dirty="0"/>
              <a:t>, service Performance monitoring, rendicontazione pagamenti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52BC49-6947-49DF-AC6D-780A337DF5AB}"/>
              </a:ext>
            </a:extLst>
          </p:cNvPr>
          <p:cNvSpPr txBox="1"/>
          <p:nvPr/>
        </p:nvSpPr>
        <p:spPr>
          <a:xfrm>
            <a:off x="6944622" y="2698419"/>
            <a:ext cx="2458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Business Intelligence trasversale </a:t>
            </a:r>
          </a:p>
          <a:p>
            <a:r>
              <a:rPr lang="it-IT" sz="1000" dirty="0"/>
              <a:t>alle variabili del business.</a:t>
            </a:r>
          </a:p>
          <a:p>
            <a:r>
              <a:rPr lang="it-IT" sz="1000" dirty="0"/>
              <a:t>Supporto alle strategie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50458A7-3249-434E-BD8E-96A33E42E391}"/>
              </a:ext>
            </a:extLst>
          </p:cNvPr>
          <p:cNvSpPr txBox="1"/>
          <p:nvPr/>
        </p:nvSpPr>
        <p:spPr>
          <a:xfrm>
            <a:off x="1029312" y="4177160"/>
            <a:ext cx="2458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PrivateBanking</a:t>
            </a:r>
            <a:r>
              <a:rPr lang="it-IT" sz="1000" dirty="0"/>
              <a:t> full </a:t>
            </a:r>
            <a:r>
              <a:rPr lang="it-IT" sz="1000" dirty="0" err="1"/>
              <a:t>frontend</a:t>
            </a:r>
            <a:r>
              <a:rPr lang="it-IT" sz="1000" dirty="0"/>
              <a:t> </a:t>
            </a:r>
          </a:p>
          <a:p>
            <a:r>
              <a:rPr lang="it-IT" sz="1000" dirty="0"/>
              <a:t>(GPM, </a:t>
            </a:r>
            <a:r>
              <a:rPr lang="it-IT" sz="1000" dirty="0" err="1"/>
              <a:t>Advisory</a:t>
            </a:r>
            <a:r>
              <a:rPr lang="it-IT" sz="1000" dirty="0"/>
              <a:t> e CRM)</a:t>
            </a:r>
          </a:p>
          <a:p>
            <a:endParaRPr lang="it-IT" sz="10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20BB8C4-B708-49D6-9303-62240BF6389F}"/>
              </a:ext>
            </a:extLst>
          </p:cNvPr>
          <p:cNvSpPr txBox="1"/>
          <p:nvPr/>
        </p:nvSpPr>
        <p:spPr>
          <a:xfrm>
            <a:off x="6463854" y="4210396"/>
            <a:ext cx="2458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Controllo delle Deleghe nell’amministrazione delle risorse di proprietà e nella gestione della Tesoreria</a:t>
            </a:r>
          </a:p>
        </p:txBody>
      </p:sp>
    </p:spTree>
    <p:extLst>
      <p:ext uri="{BB962C8B-B14F-4D97-AF65-F5344CB8AC3E}">
        <p14:creationId xmlns:p14="http://schemas.microsoft.com/office/powerpoint/2010/main" val="87235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38CC43-52EA-4D79-93C0-E17F96C72B11}" type="slidenum">
              <a:rPr kumimoji="0" lang="it-IT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1866926" y="1046168"/>
            <a:ext cx="6294933" cy="392617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8" y="1622402"/>
            <a:ext cx="1863530" cy="575608"/>
          </a:xfrm>
          <a:prstGeom prst="rect">
            <a:avLst/>
          </a:prstGeom>
          <a:ln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91" y="915566"/>
            <a:ext cx="2680107" cy="562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3061078"/>
            <a:ext cx="1865839" cy="576321"/>
          </a:xfrm>
          <a:prstGeom prst="rect">
            <a:avLst/>
          </a:prstGeom>
          <a:ln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91" y="4014105"/>
            <a:ext cx="1842804" cy="576321"/>
          </a:xfrm>
          <a:prstGeom prst="rect">
            <a:avLst/>
          </a:prstGeom>
          <a:ln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</p:pic>
      <p:graphicFrame>
        <p:nvGraphicFramePr>
          <p:cNvPr id="19" name="Diagramma 18"/>
          <p:cNvGraphicFramePr/>
          <p:nvPr>
            <p:extLst/>
          </p:nvPr>
        </p:nvGraphicFramePr>
        <p:xfrm>
          <a:off x="3070176" y="1118176"/>
          <a:ext cx="3744416" cy="3767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Titolo 1"/>
          <p:cNvSpPr>
            <a:spLocks noGrp="1"/>
          </p:cNvSpPr>
          <p:nvPr>
            <p:ph type="title"/>
          </p:nvPr>
        </p:nvSpPr>
        <p:spPr>
          <a:xfrm>
            <a:off x="1658342" y="299332"/>
            <a:ext cx="6294392" cy="432048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Calibri" panose="020F0502020204030204" pitchFamily="34" charset="0"/>
              </a:rPr>
              <a:t>ARMUNDIA GROUP – </a:t>
            </a:r>
            <a:r>
              <a:rPr lang="it-IT" sz="2000" b="1" i="1" dirty="0">
                <a:solidFill>
                  <a:srgbClr val="C00000"/>
                </a:solidFill>
                <a:latin typeface="Calibri" panose="020F0502020204030204" pitchFamily="34" charset="0"/>
              </a:rPr>
              <a:t>Soluzioni mercato Insurance</a:t>
            </a:r>
            <a:endParaRPr lang="en-GB" sz="1800" b="1" i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Segnaposto data 5"/>
          <p:cNvSpPr txBox="1">
            <a:spLocks/>
          </p:cNvSpPr>
          <p:nvPr/>
        </p:nvSpPr>
        <p:spPr>
          <a:xfrm>
            <a:off x="0" y="4876800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</a:t>
            </a:r>
            <a:r>
              <a:rPr kumimoji="0" lang="it-IT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Armundia</a:t>
            </a:r>
            <a:r>
              <a:rPr kumimoji="0" lang="it-IT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Group2016 – </a:t>
            </a:r>
            <a:r>
              <a:rPr kumimoji="0" lang="it-IT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All</a:t>
            </a:r>
            <a:r>
              <a:rPr kumimoji="0" lang="it-IT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</a:t>
            </a:r>
            <a:r>
              <a:rPr kumimoji="0" lang="it-IT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rights</a:t>
            </a:r>
            <a:r>
              <a:rPr kumimoji="0" lang="it-IT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</a:t>
            </a:r>
            <a:r>
              <a:rPr kumimoji="0" lang="it-IT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reserved</a:t>
            </a:r>
            <a:endParaRPr kumimoji="0" lang="it-IT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11" name="Gruppo 10"/>
          <p:cNvGrpSpPr/>
          <p:nvPr/>
        </p:nvGrpSpPr>
        <p:grpSpPr>
          <a:xfrm>
            <a:off x="1003079" y="2009500"/>
            <a:ext cx="1863530" cy="575608"/>
            <a:chOff x="384976" y="1984362"/>
            <a:chExt cx="1863530" cy="575608"/>
          </a:xfrm>
        </p:grpSpPr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76" y="1984362"/>
              <a:ext cx="1863530" cy="575608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3" name="Rettangolo 2"/>
            <p:cNvSpPr/>
            <p:nvPr/>
          </p:nvSpPr>
          <p:spPr>
            <a:xfrm>
              <a:off x="1017399" y="2133485"/>
              <a:ext cx="962313" cy="294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936984" y="2142109"/>
              <a:ext cx="1278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nivers LT Std 57 Cn" panose="020B0506020202050204" pitchFamily="34" charset="0"/>
                  <a:ea typeface="+mn-ea"/>
                  <a:cs typeface="+mn-cs"/>
                </a:rPr>
                <a:t>INSURANCE </a:t>
              </a: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Univers LT Std 57 Cn" panose="020B0506020202050204" pitchFamily="34" charset="0"/>
                  <a:ea typeface="+mn-ea"/>
                  <a:cs typeface="+mn-cs"/>
                </a:rPr>
                <a:t>CRM</a:t>
              </a:r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6829766" y="3510742"/>
            <a:ext cx="1842804" cy="576321"/>
            <a:chOff x="2915816" y="1995686"/>
            <a:chExt cx="1842804" cy="576321"/>
          </a:xfrm>
        </p:grpSpPr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995686"/>
              <a:ext cx="1842804" cy="576321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24" name="CasellaDiTesto 23"/>
            <p:cNvSpPr txBox="1"/>
            <p:nvPr/>
          </p:nvSpPr>
          <p:spPr>
            <a:xfrm>
              <a:off x="3526170" y="2040004"/>
              <a:ext cx="880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PORTALE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FIDUCIARI</a:t>
              </a: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6198367" y="4329119"/>
            <a:ext cx="1842804" cy="576321"/>
            <a:chOff x="2915816" y="1995686"/>
            <a:chExt cx="1842804" cy="576321"/>
          </a:xfrm>
        </p:grpSpPr>
        <p:pic>
          <p:nvPicPr>
            <p:cNvPr id="26" name="Immagin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995686"/>
              <a:ext cx="1842804" cy="576321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27" name="CasellaDiTesto 26"/>
            <p:cNvSpPr txBox="1"/>
            <p:nvPr/>
          </p:nvSpPr>
          <p:spPr>
            <a:xfrm>
              <a:off x="3526170" y="2040004"/>
              <a:ext cx="1101584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PERIZIE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DANNI e BENI</a:t>
              </a:r>
            </a:p>
          </p:txBody>
        </p:sp>
      </p:grpSp>
      <p:pic>
        <p:nvPicPr>
          <p:cNvPr id="4" name="Immagin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1501" y="2500112"/>
            <a:ext cx="18954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2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4" descr="Immagine correlata">
            <a:extLst>
              <a:ext uri="{FF2B5EF4-FFF2-40B4-BE49-F238E27FC236}">
                <a16:creationId xmlns:a16="http://schemas.microsoft.com/office/drawing/2014/main" id="{8AE584EC-FAE3-446C-83BC-F235A247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8" y="2063158"/>
            <a:ext cx="1404156" cy="14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3AC8DBF-0707-4D91-8A99-1681A52564BF}"/>
              </a:ext>
            </a:extLst>
          </p:cNvPr>
          <p:cNvSpPr txBox="1">
            <a:spLocks/>
          </p:cNvSpPr>
          <p:nvPr/>
        </p:nvSpPr>
        <p:spPr>
          <a:xfrm>
            <a:off x="899592" y="123479"/>
            <a:ext cx="7094612" cy="720080"/>
          </a:xfrm>
          <a:prstGeom prst="rect">
            <a:avLst/>
          </a:prstGeom>
        </p:spPr>
        <p:txBody>
          <a:bodyPr anchor="ctr"/>
          <a:lstStyle>
            <a:lvl1pPr algn="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C00000"/>
                </a:solidFill>
              </a:rPr>
              <a:t>alcuni tavoli di lavoro 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D22F70E-72E7-4D5D-A4F8-74946913E5DA}"/>
              </a:ext>
            </a:extLst>
          </p:cNvPr>
          <p:cNvGrpSpPr/>
          <p:nvPr/>
        </p:nvGrpSpPr>
        <p:grpSpPr>
          <a:xfrm>
            <a:off x="1961413" y="915566"/>
            <a:ext cx="7351929" cy="3600400"/>
            <a:chOff x="2445324" y="771550"/>
            <a:chExt cx="5832648" cy="2452875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839BECF7-0795-49D2-9FCC-5F2786529E48}"/>
                </a:ext>
              </a:extLst>
            </p:cNvPr>
            <p:cNvGrpSpPr/>
            <p:nvPr/>
          </p:nvGrpSpPr>
          <p:grpSpPr>
            <a:xfrm>
              <a:off x="2445324" y="771550"/>
              <a:ext cx="5832648" cy="2452875"/>
              <a:chOff x="2489411" y="771550"/>
              <a:chExt cx="5832648" cy="2452875"/>
            </a:xfrm>
          </p:grpSpPr>
          <p:pic>
            <p:nvPicPr>
              <p:cNvPr id="2050" name="Picture 2" descr="C:\Users\ale\AppData\Local\Temp\SNAGHTMLac604c2d.PNG">
                <a:extLst>
                  <a:ext uri="{FF2B5EF4-FFF2-40B4-BE49-F238E27FC236}">
                    <a16:creationId xmlns:a16="http://schemas.microsoft.com/office/drawing/2014/main" id="{C265E44E-D352-434A-A2B2-71A09D8B89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1880" y="771550"/>
                <a:ext cx="4320480" cy="2452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FC75FBFB-C3B3-4DFE-8986-8F316EBB8CC1}"/>
                  </a:ext>
                </a:extLst>
              </p:cNvPr>
              <p:cNvSpPr/>
              <p:nvPr/>
            </p:nvSpPr>
            <p:spPr>
              <a:xfrm>
                <a:off x="2489411" y="843559"/>
                <a:ext cx="5832648" cy="2376263"/>
              </a:xfrm>
              <a:prstGeom prst="rect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EF39AFA8-7D05-4F7B-B766-157792DEEA36}"/>
                </a:ext>
              </a:extLst>
            </p:cNvPr>
            <p:cNvSpPr txBox="1"/>
            <p:nvPr/>
          </p:nvSpPr>
          <p:spPr>
            <a:xfrm>
              <a:off x="3536391" y="917179"/>
              <a:ext cx="4139952" cy="1887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300" dirty="0"/>
                <a:t>Valutazione del </a:t>
              </a:r>
              <a:r>
                <a:rPr lang="it-IT" sz="1300" b="1" dirty="0"/>
                <a:t>Rischio Finanziario </a:t>
              </a:r>
              <a:r>
                <a:rPr lang="it-IT" sz="1300" dirty="0"/>
                <a:t>«</a:t>
              </a:r>
              <a:r>
                <a:rPr lang="it-IT" sz="1300" b="1" dirty="0" err="1"/>
                <a:t>VaR</a:t>
              </a:r>
              <a:r>
                <a:rPr lang="it-IT" sz="1300" dirty="0"/>
                <a:t>» </a:t>
              </a:r>
            </a:p>
            <a:p>
              <a:endParaRPr lang="it-IT" sz="1300" dirty="0"/>
            </a:p>
            <a:p>
              <a:r>
                <a:rPr lang="it-IT" sz="1300" b="1" dirty="0" err="1"/>
                <a:t>What-if</a:t>
              </a:r>
              <a:r>
                <a:rPr lang="it-IT" sz="1300" b="1" dirty="0"/>
                <a:t> Analysis </a:t>
              </a:r>
            </a:p>
            <a:p>
              <a:r>
                <a:rPr lang="it-IT" sz="1300" dirty="0"/>
                <a:t>Stress Test Scenario</a:t>
              </a:r>
            </a:p>
            <a:p>
              <a:endParaRPr lang="it-IT" sz="1300" dirty="0"/>
            </a:p>
            <a:p>
              <a:r>
                <a:rPr lang="it-IT" sz="1300" dirty="0"/>
                <a:t>Modelli di per la determinazione del «</a:t>
              </a:r>
              <a:r>
                <a:rPr lang="it-IT" sz="1300" b="1" dirty="0"/>
                <a:t>portafoglio ottimo</a:t>
              </a:r>
              <a:r>
                <a:rPr lang="it-IT" sz="1300" dirty="0"/>
                <a:t>»</a:t>
              </a:r>
            </a:p>
            <a:p>
              <a:pPr lvl="1"/>
              <a:r>
                <a:rPr lang="it-IT" sz="1300" b="1" dirty="0" err="1"/>
                <a:t>Markovwitz</a:t>
              </a:r>
              <a:r>
                <a:rPr lang="it-IT" sz="1300" dirty="0"/>
                <a:t> (massimizzazione del rendimento a rischio certo)</a:t>
              </a:r>
            </a:p>
            <a:p>
              <a:pPr lvl="1"/>
              <a:r>
                <a:rPr lang="it-IT" sz="1300" b="1" dirty="0"/>
                <a:t>Montecarlo</a:t>
              </a:r>
            </a:p>
            <a:p>
              <a:pPr lvl="1"/>
              <a:r>
                <a:rPr lang="it-IT" sz="1300" b="1" dirty="0"/>
                <a:t>Black–</a:t>
              </a:r>
              <a:r>
                <a:rPr lang="it-IT" sz="1300" b="1" dirty="0" err="1"/>
                <a:t>Litterman</a:t>
              </a:r>
              <a:endParaRPr lang="it-IT" sz="1300" dirty="0"/>
            </a:p>
            <a:p>
              <a:endParaRPr lang="it-IT" sz="1300" b="1" dirty="0"/>
            </a:p>
            <a:p>
              <a:r>
                <a:rPr lang="it-IT" sz="1300" b="1" dirty="0"/>
                <a:t>Style Analysis</a:t>
              </a:r>
            </a:p>
            <a:p>
              <a:r>
                <a:rPr lang="it-IT" sz="1300" i="1" dirty="0"/>
                <a:t>       modello quantitativo per la corretta allocazione degli investimenti in Fondi</a:t>
              </a:r>
            </a:p>
            <a:p>
              <a:endParaRPr lang="it-IT" dirty="0"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35AF7B-3429-46E6-AAF3-3FB3C863250C}"/>
              </a:ext>
            </a:extLst>
          </p:cNvPr>
          <p:cNvSpPr txBox="1"/>
          <p:nvPr/>
        </p:nvSpPr>
        <p:spPr>
          <a:xfrm rot="1494407">
            <a:off x="6445647" y="1207239"/>
            <a:ext cx="2895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C00000"/>
                </a:solidFill>
              </a:rPr>
              <a:t>MODELLISTICA MATEMATICO-STATISTICA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A7EA86CD-4F40-4581-ADCE-6E3DF5792555}"/>
              </a:ext>
            </a:extLst>
          </p:cNvPr>
          <p:cNvSpPr/>
          <p:nvPr/>
        </p:nvSpPr>
        <p:spPr>
          <a:xfrm>
            <a:off x="478644" y="4807745"/>
            <a:ext cx="2105220" cy="27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96E1B1F-1B3A-4863-87E5-B1CCB54B8F79}"/>
              </a:ext>
            </a:extLst>
          </p:cNvPr>
          <p:cNvSpPr txBox="1"/>
          <p:nvPr/>
        </p:nvSpPr>
        <p:spPr>
          <a:xfrm>
            <a:off x="107504" y="3517944"/>
            <a:ext cx="55738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Ottimizzazione di Portafogli Finanziari</a:t>
            </a:r>
          </a:p>
          <a:p>
            <a:endParaRPr lang="it-IT" sz="1400" b="1" dirty="0"/>
          </a:p>
          <a:p>
            <a:r>
              <a:rPr lang="it-IT" sz="1400" b="1" dirty="0"/>
              <a:t>Analisi di profili e comportamenti (Finance e Insurance)</a:t>
            </a:r>
          </a:p>
          <a:p>
            <a:endParaRPr lang="it-IT" sz="1400" b="1" dirty="0"/>
          </a:p>
          <a:p>
            <a:r>
              <a:rPr lang="it-IT" sz="1400" b="1" dirty="0"/>
              <a:t>Robot Advisor</a:t>
            </a:r>
          </a:p>
          <a:p>
            <a:endParaRPr lang="it-IT" sz="1400" b="1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F827910-2FD1-4870-97C2-1B0E3FEC346C}"/>
              </a:ext>
            </a:extLst>
          </p:cNvPr>
          <p:cNvSpPr/>
          <p:nvPr/>
        </p:nvSpPr>
        <p:spPr>
          <a:xfrm>
            <a:off x="-17691" y="1905824"/>
            <a:ext cx="1863229" cy="161988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6D3C967-52F8-49E8-AA5B-F1D338A39F79}"/>
              </a:ext>
            </a:extLst>
          </p:cNvPr>
          <p:cNvSpPr/>
          <p:nvPr/>
        </p:nvSpPr>
        <p:spPr>
          <a:xfrm rot="1116077">
            <a:off x="453918" y="2625401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MACHINE LEARNING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293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23AC8DBF-0707-4D91-8A99-1681A52564BF}"/>
              </a:ext>
            </a:extLst>
          </p:cNvPr>
          <p:cNvSpPr txBox="1">
            <a:spLocks/>
          </p:cNvSpPr>
          <p:nvPr/>
        </p:nvSpPr>
        <p:spPr>
          <a:xfrm>
            <a:off x="899592" y="123479"/>
            <a:ext cx="7094612" cy="720080"/>
          </a:xfrm>
          <a:prstGeom prst="rect">
            <a:avLst/>
          </a:prstGeom>
        </p:spPr>
        <p:txBody>
          <a:bodyPr anchor="ctr"/>
          <a:lstStyle>
            <a:lvl1pPr algn="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C00000"/>
                </a:solidFill>
              </a:rPr>
              <a:t>alcuni tavoli di lavoro </a:t>
            </a:r>
          </a:p>
        </p:txBody>
      </p:sp>
      <p:pic>
        <p:nvPicPr>
          <p:cNvPr id="11" name="Picture 26" descr="Risultati immagini per Crypto currencies icon">
            <a:extLst>
              <a:ext uri="{FF2B5EF4-FFF2-40B4-BE49-F238E27FC236}">
                <a16:creationId xmlns:a16="http://schemas.microsoft.com/office/drawing/2014/main" id="{35B6614F-B423-43B4-98E7-FAC4D405E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75" y="2662667"/>
            <a:ext cx="1077819" cy="10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A7EA86CD-4F40-4581-ADCE-6E3DF5792555}"/>
              </a:ext>
            </a:extLst>
          </p:cNvPr>
          <p:cNvSpPr/>
          <p:nvPr/>
        </p:nvSpPr>
        <p:spPr>
          <a:xfrm>
            <a:off x="0" y="4807745"/>
            <a:ext cx="2105220" cy="27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28" descr="Risultati immagini per Blockchain icon">
            <a:extLst>
              <a:ext uri="{FF2B5EF4-FFF2-40B4-BE49-F238E27FC236}">
                <a16:creationId xmlns:a16="http://schemas.microsoft.com/office/drawing/2014/main" id="{50B4EB4A-D1EF-4D91-8FCC-FC8EFC9D0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621" y="1524035"/>
            <a:ext cx="1333530" cy="15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25344B1D-9826-4D75-AF3F-AEA9655ED5AE}"/>
              </a:ext>
            </a:extLst>
          </p:cNvPr>
          <p:cNvSpPr/>
          <p:nvPr/>
        </p:nvSpPr>
        <p:spPr>
          <a:xfrm>
            <a:off x="1122263" y="1600800"/>
            <a:ext cx="2320801" cy="224290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728ABF2-D1F0-47AF-9D6B-800189A308E7}"/>
              </a:ext>
            </a:extLst>
          </p:cNvPr>
          <p:cNvSpPr/>
          <p:nvPr/>
        </p:nvSpPr>
        <p:spPr>
          <a:xfrm>
            <a:off x="179512" y="1600800"/>
            <a:ext cx="406945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b="1" dirty="0">
                <a:solidFill>
                  <a:srgbClr val="C00000"/>
                </a:solidFill>
              </a:rPr>
              <a:t>BLOCK CHAIN &amp; SMART CONTRACT </a:t>
            </a:r>
          </a:p>
          <a:p>
            <a:r>
              <a:rPr lang="it-IT" sz="1200" b="1" dirty="0"/>
              <a:t>gestione di polizze assicurative complesse Multi Carrier</a:t>
            </a:r>
          </a:p>
          <a:p>
            <a:r>
              <a:rPr lang="it-IT" sz="1200" b="1" dirty="0"/>
              <a:t>processi di Post Trading Finanziario</a:t>
            </a:r>
          </a:p>
          <a:p>
            <a:endParaRPr lang="it-IT" sz="1400" b="1" dirty="0"/>
          </a:p>
          <a:p>
            <a:r>
              <a:rPr lang="it-IT" b="1" dirty="0">
                <a:solidFill>
                  <a:srgbClr val="C00000"/>
                </a:solidFill>
              </a:rPr>
              <a:t>CRYPTOCURRENCIES</a:t>
            </a:r>
            <a:r>
              <a:rPr lang="it-IT" sz="1400" b="1" dirty="0"/>
              <a:t> &amp; Portfolio management</a:t>
            </a:r>
          </a:p>
          <a:p>
            <a:endParaRPr lang="it-IT" dirty="0"/>
          </a:p>
          <a:p>
            <a:br>
              <a:rPr lang="it-IT" dirty="0"/>
            </a:br>
            <a:endParaRPr lang="it-IT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C:\Users\adele\AppData\Local\Temp\SNAGHTMLda22599.PNG">
            <a:extLst>
              <a:ext uri="{FF2B5EF4-FFF2-40B4-BE49-F238E27FC236}">
                <a16:creationId xmlns:a16="http://schemas.microsoft.com/office/drawing/2014/main" id="{A02B492D-155A-46FA-85D2-D97C28E9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00" y="1672288"/>
            <a:ext cx="2915930" cy="219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ele\AppData\Local\Temp\SNAGHTMLda42e5a.PNG">
            <a:extLst>
              <a:ext uri="{FF2B5EF4-FFF2-40B4-BE49-F238E27FC236}">
                <a16:creationId xmlns:a16="http://schemas.microsoft.com/office/drawing/2014/main" id="{C2125066-41D6-4842-945F-56C725E8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83" y="2191509"/>
            <a:ext cx="2359513" cy="17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63F20195-28AA-4CFB-B3BC-36C6140FCD51}"/>
              </a:ext>
            </a:extLst>
          </p:cNvPr>
          <p:cNvSpPr/>
          <p:nvPr/>
        </p:nvSpPr>
        <p:spPr>
          <a:xfrm>
            <a:off x="4302206" y="1164447"/>
            <a:ext cx="4528519" cy="233910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918C890-FC05-4FF5-8A1C-3E97A130D211}"/>
              </a:ext>
            </a:extLst>
          </p:cNvPr>
          <p:cNvSpPr/>
          <p:nvPr/>
        </p:nvSpPr>
        <p:spPr>
          <a:xfrm>
            <a:off x="2177137" y="3875422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Cyber </a:t>
            </a:r>
            <a:r>
              <a:rPr lang="it-IT" b="1" dirty="0" err="1">
                <a:solidFill>
                  <a:srgbClr val="C00000"/>
                </a:solidFill>
              </a:rPr>
              <a:t>Secuity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endParaRPr lang="it-IT" dirty="0"/>
          </a:p>
        </p:txBody>
      </p:sp>
      <p:pic>
        <p:nvPicPr>
          <p:cNvPr id="1032" name="Picture 8" descr="C:\Users\adele\AppData\Local\Temp\SNAGHTMLda98d2b.PNG">
            <a:extLst>
              <a:ext uri="{FF2B5EF4-FFF2-40B4-BE49-F238E27FC236}">
                <a16:creationId xmlns:a16="http://schemas.microsoft.com/office/drawing/2014/main" id="{46725AD5-8ED1-42C8-847E-1E5AE3F48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773" y="3824437"/>
            <a:ext cx="2200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87BB60A0-D34F-4591-ADEA-DF5DD20605FB}"/>
              </a:ext>
            </a:extLst>
          </p:cNvPr>
          <p:cNvSpPr/>
          <p:nvPr/>
        </p:nvSpPr>
        <p:spPr>
          <a:xfrm>
            <a:off x="3500841" y="3824437"/>
            <a:ext cx="2260738" cy="123116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662A946-4E66-46A9-94C9-7D77E04443D1}"/>
              </a:ext>
            </a:extLst>
          </p:cNvPr>
          <p:cNvSpPr/>
          <p:nvPr/>
        </p:nvSpPr>
        <p:spPr>
          <a:xfrm>
            <a:off x="35496" y="1563638"/>
            <a:ext cx="4069454" cy="2239307"/>
          </a:xfrm>
          <a:prstGeom prst="roundRect">
            <a:avLst/>
          </a:prstGeom>
          <a:noFill/>
          <a:ln w="47625" cmpd="sng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930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0C6D4A-3246-41F0-9F74-8CC0AB14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C00000"/>
                </a:solidFill>
              </a:rPr>
              <a:t>alcuni tavoli di lavoro… DLT &amp; Smart </a:t>
            </a:r>
            <a:r>
              <a:rPr lang="it-IT" dirty="0" err="1">
                <a:solidFill>
                  <a:srgbClr val="C00000"/>
                </a:solidFill>
              </a:rPr>
              <a:t>Contracts</a:t>
            </a:r>
            <a:r>
              <a:rPr lang="it-IT" dirty="0">
                <a:solidFill>
                  <a:srgbClr val="C00000"/>
                </a:solidFill>
              </a:rPr>
              <a:t> 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6910B9-00D6-40DE-A1F7-1557339EA2B5}"/>
              </a:ext>
            </a:extLst>
          </p:cNvPr>
          <p:cNvSpPr txBox="1"/>
          <p:nvPr/>
        </p:nvSpPr>
        <p:spPr>
          <a:xfrm>
            <a:off x="1091413" y="1971994"/>
            <a:ext cx="4265748" cy="211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Condividere</a:t>
            </a:r>
            <a:r>
              <a:rPr lang="en-US" b="1" dirty="0"/>
              <a:t> </a:t>
            </a:r>
            <a:r>
              <a:rPr lang="en-US" b="1" dirty="0" err="1"/>
              <a:t>dati</a:t>
            </a:r>
            <a:r>
              <a:rPr lang="en-US" b="1" dirty="0"/>
              <a:t> </a:t>
            </a:r>
            <a:r>
              <a:rPr lang="en-US" b="1" dirty="0" err="1"/>
              <a:t>tra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attori</a:t>
            </a:r>
            <a:endParaRPr lang="en-US" b="1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Che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attori</a:t>
            </a:r>
            <a:r>
              <a:rPr lang="en-US" b="1" dirty="0"/>
              <a:t> </a:t>
            </a:r>
            <a:r>
              <a:rPr lang="en-US" b="1" dirty="0" err="1"/>
              <a:t>possano</a:t>
            </a:r>
            <a:r>
              <a:rPr lang="en-US" b="1" dirty="0"/>
              <a:t> </a:t>
            </a:r>
            <a:r>
              <a:rPr lang="en-US" b="1" dirty="0" err="1"/>
              <a:t>modificare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dati</a:t>
            </a:r>
            <a:endParaRPr lang="en-US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Certificare</a:t>
            </a:r>
            <a:r>
              <a:rPr lang="en-US" b="1" dirty="0"/>
              <a:t> le </a:t>
            </a:r>
            <a:r>
              <a:rPr lang="en-US" b="1" dirty="0" err="1"/>
              <a:t>operazioni</a:t>
            </a:r>
            <a:endParaRPr lang="en-US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Abbassare</a:t>
            </a:r>
            <a:r>
              <a:rPr lang="en-US" b="1" dirty="0"/>
              <a:t> </a:t>
            </a:r>
            <a:r>
              <a:rPr lang="en-US" b="1" dirty="0" err="1"/>
              <a:t>costi</a:t>
            </a:r>
            <a:r>
              <a:rPr lang="en-US" b="1" dirty="0"/>
              <a:t> di </a:t>
            </a:r>
            <a:r>
              <a:rPr lang="en-US" b="1" dirty="0" err="1"/>
              <a:t>intermediazione</a:t>
            </a:r>
            <a:endParaRPr lang="en-US" b="1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Riduzione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tempi </a:t>
            </a:r>
            <a:r>
              <a:rPr lang="en-US" b="1" dirty="0" err="1"/>
              <a:t>esecuzione</a:t>
            </a:r>
            <a:endParaRPr lang="en-US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8B6B06-84D6-42A1-9B90-02DF33800E6A}"/>
              </a:ext>
            </a:extLst>
          </p:cNvPr>
          <p:cNvSpPr txBox="1"/>
          <p:nvPr/>
        </p:nvSpPr>
        <p:spPr>
          <a:xfrm>
            <a:off x="755576" y="1275606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Esigenze</a:t>
            </a:r>
            <a:r>
              <a:rPr lang="it-IT" b="1" dirty="0">
                <a:latin typeface="+mj-lt"/>
              </a:rPr>
              <a:t> </a:t>
            </a:r>
            <a:r>
              <a:rPr lang="it-IT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dei nostri mercati di riferimento</a:t>
            </a:r>
            <a:r>
              <a:rPr lang="it-IT" dirty="0">
                <a:latin typeface="+mj-lt"/>
              </a:rPr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1E871DC-4681-4843-BDF7-FF754AF98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93" y="2874439"/>
            <a:ext cx="2819052" cy="171962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CF6C668-54A5-42A5-B365-5DEFC411B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73" y="980484"/>
            <a:ext cx="2819052" cy="171962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FB4E89-3433-409B-A157-7534A477050D}"/>
              </a:ext>
            </a:extLst>
          </p:cNvPr>
          <p:cNvSpPr txBox="1"/>
          <p:nvPr/>
        </p:nvSpPr>
        <p:spPr>
          <a:xfrm>
            <a:off x="5980061" y="2272746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INSURANCE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F150D0-332A-4485-B7CD-6363B92FF893}"/>
              </a:ext>
            </a:extLst>
          </p:cNvPr>
          <p:cNvSpPr txBox="1"/>
          <p:nvPr/>
        </p:nvSpPr>
        <p:spPr>
          <a:xfrm>
            <a:off x="7537674" y="4114752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FINANCE</a:t>
            </a:r>
          </a:p>
        </p:txBody>
      </p:sp>
    </p:spTree>
    <p:extLst>
      <p:ext uri="{BB962C8B-B14F-4D97-AF65-F5344CB8AC3E}">
        <p14:creationId xmlns:p14="http://schemas.microsoft.com/office/powerpoint/2010/main" val="35768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nsuranceup.it/upload/images/05_2018/blockchain-768x509-180507124200.jpg">
            <a:extLst>
              <a:ext uri="{FF2B5EF4-FFF2-40B4-BE49-F238E27FC236}">
                <a16:creationId xmlns:a16="http://schemas.microsoft.com/office/drawing/2014/main" id="{45D301D3-241C-48E7-87C6-886DB5D9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09" y="1417520"/>
            <a:ext cx="5379711" cy="34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D7C97E1-9500-4DF9-9871-5CDE649C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C00000"/>
                </a:solidFill>
              </a:rPr>
              <a:t>alcuni tavoli di lavoro… DLT &amp; Smart </a:t>
            </a:r>
            <a:r>
              <a:rPr lang="it-IT" dirty="0" err="1">
                <a:solidFill>
                  <a:srgbClr val="C00000"/>
                </a:solidFill>
              </a:rPr>
              <a:t>Contracts</a:t>
            </a:r>
            <a:r>
              <a:rPr lang="it-IT" dirty="0">
                <a:solidFill>
                  <a:srgbClr val="C00000"/>
                </a:solidFill>
              </a:rPr>
              <a:t> 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E5145D8-C68E-4514-B853-F68443ABB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639" y="1995686"/>
            <a:ext cx="1199800" cy="837956"/>
          </a:xfrm>
          <a:prstGeom prst="rect">
            <a:avLst/>
          </a:prstGeom>
        </p:spPr>
      </p:pic>
      <p:pic>
        <p:nvPicPr>
          <p:cNvPr id="1030" name="Picture 6" descr="Risultati immagini per eos logo crypto">
            <a:extLst>
              <a:ext uri="{FF2B5EF4-FFF2-40B4-BE49-F238E27FC236}">
                <a16:creationId xmlns:a16="http://schemas.microsoft.com/office/drawing/2014/main" id="{51B209FD-A9CE-4186-8885-BAC551A1C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34" y="3435846"/>
            <a:ext cx="1244279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1CE2C2F-DB6A-44C5-8236-F5DA29295853}"/>
              </a:ext>
            </a:extLst>
          </p:cNvPr>
          <p:cNvSpPr/>
          <p:nvPr/>
        </p:nvSpPr>
        <p:spPr>
          <a:xfrm>
            <a:off x="179512" y="1050290"/>
            <a:ext cx="3075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Distribuited</a:t>
            </a:r>
            <a:r>
              <a:rPr lang="it-IT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b="1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Ledger</a:t>
            </a:r>
            <a:r>
              <a:rPr lang="it-IT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Technology </a:t>
            </a:r>
            <a:endParaRPr lang="it-IT" dirty="0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56F966AD-F92B-4B96-9785-4271F9752B18}"/>
              </a:ext>
            </a:extLst>
          </p:cNvPr>
          <p:cNvSpPr/>
          <p:nvPr/>
        </p:nvSpPr>
        <p:spPr>
          <a:xfrm>
            <a:off x="5868144" y="2833642"/>
            <a:ext cx="1080120" cy="28803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6EC8A04-1413-4B20-A611-D12F4CD92619}"/>
              </a:ext>
            </a:extLst>
          </p:cNvPr>
          <p:cNvSpPr/>
          <p:nvPr/>
        </p:nvSpPr>
        <p:spPr>
          <a:xfrm>
            <a:off x="7160866" y="1140586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Smart </a:t>
            </a:r>
            <a:r>
              <a:rPr lang="it-IT" b="1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Contracts</a:t>
            </a:r>
            <a:r>
              <a:rPr lang="it-IT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238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Users\adele\AppData\Local\Temp\SNAGHTMLda42e5a.PNG">
            <a:extLst>
              <a:ext uri="{FF2B5EF4-FFF2-40B4-BE49-F238E27FC236}">
                <a16:creationId xmlns:a16="http://schemas.microsoft.com/office/drawing/2014/main" id="{8584A4CB-50C8-4BE2-A094-FC22154C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83" y="2191509"/>
            <a:ext cx="2359513" cy="17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ele\AppData\Local\Temp\SNAGHTMLda22599.PNG">
            <a:extLst>
              <a:ext uri="{FF2B5EF4-FFF2-40B4-BE49-F238E27FC236}">
                <a16:creationId xmlns:a16="http://schemas.microsoft.com/office/drawing/2014/main" id="{AD777D7F-8D03-4A79-9047-516FDAA4E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24" y="1845237"/>
            <a:ext cx="2686105" cy="202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8D512DA4-2A8A-47C5-A029-D8A6D3519B4D}"/>
              </a:ext>
            </a:extLst>
          </p:cNvPr>
          <p:cNvSpPr/>
          <p:nvPr/>
        </p:nvSpPr>
        <p:spPr>
          <a:xfrm>
            <a:off x="4932040" y="1702515"/>
            <a:ext cx="4043377" cy="202136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CF9998-02B2-4E39-9139-7F2E7545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 di applicabilità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761617-DD1D-4F70-8F90-BD7E995A4701}"/>
              </a:ext>
            </a:extLst>
          </p:cNvPr>
          <p:cNvSpPr txBox="1"/>
          <p:nvPr/>
        </p:nvSpPr>
        <p:spPr>
          <a:xfrm>
            <a:off x="2916660" y="318590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Post trading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Crypto</a:t>
            </a:r>
            <a:r>
              <a:rPr lang="it-IT" dirty="0"/>
              <a:t> </a:t>
            </a:r>
            <a:r>
              <a:rPr lang="it-IT" dirty="0" err="1"/>
              <a:t>Currency</a:t>
            </a:r>
            <a:r>
              <a:rPr lang="it-IT" dirty="0"/>
              <a:t> Portfolio </a:t>
            </a:r>
            <a:r>
              <a:rPr lang="it-IT" dirty="0" err="1"/>
              <a:t>Analisys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7D6BF5-3A48-4CCA-BCAE-21A7F3AB92EC}"/>
              </a:ext>
            </a:extLst>
          </p:cNvPr>
          <p:cNvSpPr txBox="1"/>
          <p:nvPr/>
        </p:nvSpPr>
        <p:spPr>
          <a:xfrm>
            <a:off x="179512" y="977835"/>
            <a:ext cx="394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Area Insurance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A2B93B-1D60-4AD5-BC56-FA60DB3E8650}"/>
              </a:ext>
            </a:extLst>
          </p:cNvPr>
          <p:cNvSpPr txBox="1"/>
          <p:nvPr/>
        </p:nvSpPr>
        <p:spPr>
          <a:xfrm>
            <a:off x="233486" y="1288218"/>
            <a:ext cx="5888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Integrazione IoT e polizze assicurative – automazione del processo:</a:t>
            </a:r>
          </a:p>
          <a:p>
            <a:pPr lvl="1"/>
            <a:r>
              <a:rPr lang="it-IT" dirty="0"/>
              <a:t>«Polizza protezione batterie per cellulari»</a:t>
            </a:r>
          </a:p>
          <a:p>
            <a:pPr lvl="1"/>
            <a:r>
              <a:rPr lang="it-IT" dirty="0"/>
              <a:t>«Polizza protezione ritardi/annullamenti voli aerei»</a:t>
            </a:r>
          </a:p>
          <a:p>
            <a:pPr lvl="1"/>
            <a:r>
              <a:rPr lang="it-IT" dirty="0"/>
              <a:t>«Polizza protezione sub»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F207D4-BE32-4192-B872-5A6969C76D63}"/>
              </a:ext>
            </a:extLst>
          </p:cNvPr>
          <p:cNvSpPr txBox="1"/>
          <p:nvPr/>
        </p:nvSpPr>
        <p:spPr>
          <a:xfrm>
            <a:off x="2819923" y="2736880"/>
            <a:ext cx="394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Area Finance</a:t>
            </a:r>
          </a:p>
        </p:txBody>
      </p:sp>
      <p:pic>
        <p:nvPicPr>
          <p:cNvPr id="15" name="Picture 8" descr="C:\Users\adele\AppData\Local\Temp\SNAGHTMLda98d2b.PNG">
            <a:extLst>
              <a:ext uri="{FF2B5EF4-FFF2-40B4-BE49-F238E27FC236}">
                <a16:creationId xmlns:a16="http://schemas.microsoft.com/office/drawing/2014/main" id="{0CC15EBB-F82B-4CE5-AEC5-7DC75CB9E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8" y="2930899"/>
            <a:ext cx="2200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75C34C1D-88E2-472C-B52E-BEA39620526F}"/>
              </a:ext>
            </a:extLst>
          </p:cNvPr>
          <p:cNvSpPr/>
          <p:nvPr/>
        </p:nvSpPr>
        <p:spPr>
          <a:xfrm>
            <a:off x="442706" y="2930899"/>
            <a:ext cx="2260738" cy="123116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515E74-9AE5-409F-9147-30621850C053}"/>
              </a:ext>
            </a:extLst>
          </p:cNvPr>
          <p:cNvSpPr txBox="1"/>
          <p:nvPr/>
        </p:nvSpPr>
        <p:spPr>
          <a:xfrm>
            <a:off x="2152651" y="4280896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GDPR (General Data Protection Regulation)</a:t>
            </a:r>
            <a:endParaRPr lang="it-IT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35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5711770" y="3579862"/>
            <a:ext cx="3432229" cy="1368152"/>
          </a:xfrm>
          <a:prstGeom prst="rect">
            <a:avLst/>
          </a:prstGeom>
          <a:solidFill>
            <a:srgbClr val="D9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5796136" y="4246241"/>
            <a:ext cx="360040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it-IT" sz="1100" b="1" dirty="0">
                <a:solidFill>
                  <a:prstClr val="black"/>
                </a:solidFill>
              </a:rPr>
              <a:t>TIRANA (ALBANIA)</a:t>
            </a:r>
            <a:r>
              <a:rPr lang="it-IT" sz="1100" dirty="0">
                <a:solidFill>
                  <a:prstClr val="black"/>
                </a:solidFill>
              </a:rPr>
              <a:t> </a:t>
            </a:r>
          </a:p>
          <a:p>
            <a:pPr lvl="0">
              <a:spcBef>
                <a:spcPct val="20000"/>
              </a:spcBef>
            </a:pPr>
            <a:r>
              <a:rPr lang="it-IT" sz="1100" dirty="0" err="1">
                <a:solidFill>
                  <a:prstClr val="black"/>
                </a:solidFill>
              </a:rPr>
              <a:t>Rruga</a:t>
            </a:r>
            <a:r>
              <a:rPr lang="it-IT" sz="1100" dirty="0">
                <a:solidFill>
                  <a:prstClr val="black"/>
                </a:solidFill>
              </a:rPr>
              <a:t> Sami </a:t>
            </a:r>
            <a:r>
              <a:rPr lang="it-IT" sz="1100" dirty="0" err="1">
                <a:solidFill>
                  <a:prstClr val="black"/>
                </a:solidFill>
              </a:rPr>
              <a:t>Frashëri</a:t>
            </a:r>
            <a:r>
              <a:rPr lang="it-IT" sz="1100" dirty="0">
                <a:solidFill>
                  <a:prstClr val="black"/>
                </a:solidFill>
              </a:rPr>
              <a:t>, </a:t>
            </a:r>
          </a:p>
          <a:p>
            <a:pPr lvl="0">
              <a:spcBef>
                <a:spcPct val="20000"/>
              </a:spcBef>
            </a:pPr>
            <a:r>
              <a:rPr lang="it-IT" sz="1050" dirty="0">
                <a:solidFill>
                  <a:prstClr val="black"/>
                </a:solidFill>
              </a:rPr>
              <a:t>ARMUNDIA FACTORY SHPK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7427884" y="4761404"/>
            <a:ext cx="3347863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Bef>
                <a:spcPct val="20000"/>
              </a:spcBef>
            </a:pPr>
            <a:r>
              <a:rPr lang="it-IT" sz="700" dirty="0">
                <a:solidFill>
                  <a:prstClr val="black"/>
                </a:solidFill>
              </a:rPr>
              <a:t>www.armundiagroup.com  | www.armundia.com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B16F8E-FC03-4960-AF7F-42D3D5AAF5A3}"/>
              </a:ext>
            </a:extLst>
          </p:cNvPr>
          <p:cNvSpPr txBox="1"/>
          <p:nvPr/>
        </p:nvSpPr>
        <p:spPr>
          <a:xfrm>
            <a:off x="5796136" y="3486547"/>
            <a:ext cx="3600400" cy="73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it-IT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L’AQUILA</a:t>
            </a:r>
            <a:endParaRPr lang="it-IT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>
              <a:spcBef>
                <a:spcPct val="20000"/>
              </a:spcBef>
            </a:pPr>
            <a:r>
              <a:rPr lang="it-IT" sz="1100" dirty="0">
                <a:solidFill>
                  <a:prstClr val="black"/>
                </a:solidFill>
              </a:rPr>
              <a:t>67100 | C.so Vittorio Emanuele 212</a:t>
            </a:r>
          </a:p>
          <a:p>
            <a:pPr lvl="0">
              <a:spcBef>
                <a:spcPct val="20000"/>
              </a:spcBef>
            </a:pPr>
            <a:r>
              <a:rPr lang="it-IT" sz="1100" dirty="0">
                <a:solidFill>
                  <a:prstClr val="black"/>
                </a:solidFill>
              </a:rPr>
              <a:t>T: +39 3491558320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C877247-3C80-4D0A-BAAA-61509C0B4F27}"/>
              </a:ext>
            </a:extLst>
          </p:cNvPr>
          <p:cNvSpPr/>
          <p:nvPr/>
        </p:nvSpPr>
        <p:spPr>
          <a:xfrm>
            <a:off x="5711770" y="1347614"/>
            <a:ext cx="3432230" cy="3566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CA1AA8-AD63-4446-BAE3-F4A056416861}"/>
              </a:ext>
            </a:extLst>
          </p:cNvPr>
          <p:cNvSpPr txBox="1"/>
          <p:nvPr/>
        </p:nvSpPr>
        <p:spPr>
          <a:xfrm>
            <a:off x="5796135" y="3509885"/>
            <a:ext cx="175240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PASQUALE RACCA</a:t>
            </a:r>
          </a:p>
          <a:p>
            <a:r>
              <a:rPr lang="it-IT" sz="1400" dirty="0">
                <a:hlinkClick r:id="rId3"/>
              </a:rPr>
              <a:t>p.racca@armundia.com</a:t>
            </a:r>
            <a:endParaRPr lang="it-IT" sz="1400" dirty="0"/>
          </a:p>
          <a:p>
            <a:endParaRPr lang="it-IT" dirty="0"/>
          </a:p>
          <a:p>
            <a:r>
              <a:rPr lang="it-IT" sz="1400" b="1" dirty="0"/>
              <a:t>CLAUIO ROSATI</a:t>
            </a:r>
          </a:p>
          <a:p>
            <a:r>
              <a:rPr lang="it-IT" sz="1400" dirty="0">
                <a:hlinkClick r:id="rId4"/>
              </a:rPr>
              <a:t>c.rosati@armundia.com</a:t>
            </a:r>
            <a:endParaRPr lang="it-IT" sz="14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65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5711770" y="3579862"/>
            <a:ext cx="3432229" cy="1368152"/>
          </a:xfrm>
          <a:prstGeom prst="rect">
            <a:avLst/>
          </a:prstGeom>
          <a:solidFill>
            <a:srgbClr val="D9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5796136" y="4246241"/>
            <a:ext cx="360040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it-IT" sz="1100" b="1" dirty="0">
                <a:solidFill>
                  <a:prstClr val="black"/>
                </a:solidFill>
              </a:rPr>
              <a:t>TIRANA (ALBANIA)</a:t>
            </a:r>
            <a:r>
              <a:rPr lang="it-IT" sz="1100" dirty="0">
                <a:solidFill>
                  <a:prstClr val="black"/>
                </a:solidFill>
              </a:rPr>
              <a:t> </a:t>
            </a:r>
          </a:p>
          <a:p>
            <a:pPr lvl="0">
              <a:spcBef>
                <a:spcPct val="20000"/>
              </a:spcBef>
            </a:pPr>
            <a:r>
              <a:rPr lang="it-IT" sz="1100" dirty="0" err="1">
                <a:solidFill>
                  <a:prstClr val="black"/>
                </a:solidFill>
              </a:rPr>
              <a:t>Rruga</a:t>
            </a:r>
            <a:r>
              <a:rPr lang="it-IT" sz="1100" dirty="0">
                <a:solidFill>
                  <a:prstClr val="black"/>
                </a:solidFill>
              </a:rPr>
              <a:t> Sami </a:t>
            </a:r>
            <a:r>
              <a:rPr lang="it-IT" sz="1100" dirty="0" err="1">
                <a:solidFill>
                  <a:prstClr val="black"/>
                </a:solidFill>
              </a:rPr>
              <a:t>Frashëri</a:t>
            </a:r>
            <a:r>
              <a:rPr lang="it-IT" sz="1100" dirty="0">
                <a:solidFill>
                  <a:prstClr val="black"/>
                </a:solidFill>
              </a:rPr>
              <a:t>, </a:t>
            </a:r>
          </a:p>
          <a:p>
            <a:pPr lvl="0">
              <a:spcBef>
                <a:spcPct val="20000"/>
              </a:spcBef>
            </a:pPr>
            <a:r>
              <a:rPr lang="it-IT" sz="1050" dirty="0">
                <a:solidFill>
                  <a:prstClr val="black"/>
                </a:solidFill>
              </a:rPr>
              <a:t>ARMUNDIA FACTORY SHPK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7427884" y="4761404"/>
            <a:ext cx="3347863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Bef>
                <a:spcPct val="20000"/>
              </a:spcBef>
            </a:pPr>
            <a:r>
              <a:rPr lang="it-IT" sz="700" dirty="0">
                <a:solidFill>
                  <a:prstClr val="black"/>
                </a:solidFill>
              </a:rPr>
              <a:t>www.armundiagroup.com  | www.armundia.com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B16F8E-FC03-4960-AF7F-42D3D5AAF5A3}"/>
              </a:ext>
            </a:extLst>
          </p:cNvPr>
          <p:cNvSpPr txBox="1"/>
          <p:nvPr/>
        </p:nvSpPr>
        <p:spPr>
          <a:xfrm>
            <a:off x="5796136" y="3486547"/>
            <a:ext cx="3600400" cy="73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it-IT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L’AQUILA</a:t>
            </a:r>
            <a:endParaRPr lang="it-IT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>
              <a:spcBef>
                <a:spcPct val="20000"/>
              </a:spcBef>
            </a:pPr>
            <a:r>
              <a:rPr lang="it-IT" sz="1100" dirty="0">
                <a:solidFill>
                  <a:prstClr val="black"/>
                </a:solidFill>
              </a:rPr>
              <a:t>67100 | C.so Vittorio Emanuele 212</a:t>
            </a:r>
          </a:p>
          <a:p>
            <a:pPr lvl="0">
              <a:spcBef>
                <a:spcPct val="20000"/>
              </a:spcBef>
            </a:pPr>
            <a:r>
              <a:rPr lang="it-IT" sz="1100" dirty="0">
                <a:solidFill>
                  <a:prstClr val="black"/>
                </a:solidFill>
              </a:rPr>
              <a:t>T: +39 3491558320</a:t>
            </a:r>
          </a:p>
        </p:txBody>
      </p:sp>
    </p:spTree>
    <p:extLst>
      <p:ext uri="{BB962C8B-B14F-4D97-AF65-F5344CB8AC3E}">
        <p14:creationId xmlns:p14="http://schemas.microsoft.com/office/powerpoint/2010/main" val="37822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SIAMO</a:t>
            </a: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74"/>
            <a:ext cx="9144000" cy="378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0" y="990412"/>
            <a:ext cx="6376168" cy="3863996"/>
            <a:chOff x="1214416" y="571485"/>
            <a:chExt cx="6958916" cy="4286275"/>
          </a:xfrm>
        </p:grpSpPr>
        <p:pic>
          <p:nvPicPr>
            <p:cNvPr id="12" name="Immagine 11" descr="map-europe-north-africa-drawing-d-effect-white-gray-background-40096672.jpg"/>
            <p:cNvPicPr>
              <a:picLocks noChangeAspect="1"/>
            </p:cNvPicPr>
            <p:nvPr/>
          </p:nvPicPr>
          <p:blipFill>
            <a:blip r:embed="rId3"/>
            <a:srcRect b="12430"/>
            <a:stretch>
              <a:fillRect/>
            </a:stretch>
          </p:blipFill>
          <p:spPr>
            <a:xfrm>
              <a:off x="1214416" y="571485"/>
              <a:ext cx="6958916" cy="428627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53" r="8841" b="3996"/>
            <a:stretch>
              <a:fillRect/>
            </a:stretch>
          </p:blipFill>
          <p:spPr bwMode="auto">
            <a:xfrm>
              <a:off x="4286256" y="3143252"/>
              <a:ext cx="125460" cy="17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Right"/>
              <a:lightRig rig="threePt" dir="t"/>
            </a:scene3d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53" r="8841" b="3996"/>
            <a:stretch>
              <a:fillRect/>
            </a:stretch>
          </p:blipFill>
          <p:spPr bwMode="auto">
            <a:xfrm>
              <a:off x="3714751" y="2677498"/>
              <a:ext cx="125460" cy="17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Right"/>
              <a:lightRig rig="threePt" dir="t"/>
            </a:scene3d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53" r="8841" b="3996"/>
            <a:stretch>
              <a:fillRect/>
            </a:stretch>
          </p:blipFill>
          <p:spPr bwMode="auto">
            <a:xfrm>
              <a:off x="2928931" y="2214557"/>
              <a:ext cx="125460" cy="17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Right"/>
              <a:lightRig rig="threePt" dir="t"/>
            </a:scene3d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53" r="8841" b="3996"/>
            <a:stretch>
              <a:fillRect/>
            </a:stretch>
          </p:blipFill>
          <p:spPr bwMode="auto">
            <a:xfrm>
              <a:off x="2357427" y="2214557"/>
              <a:ext cx="125460" cy="17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Right"/>
              <a:lightRig rig="threePt" dir="t"/>
            </a:scene3d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53" r="8841" b="3996"/>
            <a:stretch>
              <a:fillRect/>
            </a:stretch>
          </p:blipFill>
          <p:spPr bwMode="auto">
            <a:xfrm>
              <a:off x="7572412" y="4214821"/>
              <a:ext cx="125460" cy="17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Right"/>
              <a:lightRig rig="threePt" dir="t"/>
            </a:scene3d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53" r="8841" b="3996"/>
            <a:stretch>
              <a:fillRect/>
            </a:stretch>
          </p:blipFill>
          <p:spPr bwMode="auto">
            <a:xfrm>
              <a:off x="3446415" y="2391749"/>
              <a:ext cx="125460" cy="17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Right"/>
              <a:lightRig rig="threePt" dir="t"/>
            </a:scene3d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53" r="8841" b="3996"/>
            <a:stretch>
              <a:fillRect/>
            </a:stretch>
          </p:blipFill>
          <p:spPr bwMode="auto">
            <a:xfrm>
              <a:off x="4286256" y="2714623"/>
              <a:ext cx="125460" cy="17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Right"/>
              <a:lightRig rig="threePt" dir="t"/>
            </a:scene3d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53" r="8841" b="3996"/>
            <a:stretch>
              <a:fillRect/>
            </a:stretch>
          </p:blipFill>
          <p:spPr bwMode="auto">
            <a:xfrm>
              <a:off x="4446548" y="2891814"/>
              <a:ext cx="125460" cy="17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Right"/>
              <a:lightRig rig="threePt" dir="t"/>
            </a:scene3d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53" r="8841" b="3996"/>
            <a:stretch>
              <a:fillRect/>
            </a:stretch>
          </p:blipFill>
          <p:spPr bwMode="auto">
            <a:xfrm>
              <a:off x="4875177" y="2643185"/>
              <a:ext cx="125460" cy="17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Right"/>
              <a:lightRig rig="threePt" dir="t"/>
            </a:scene3d>
          </p:spPr>
        </p:pic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53" r="8841" b="3996"/>
            <a:stretch>
              <a:fillRect/>
            </a:stretch>
          </p:blipFill>
          <p:spPr bwMode="auto">
            <a:xfrm>
              <a:off x="4803740" y="2500309"/>
              <a:ext cx="125460" cy="17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Right"/>
              <a:lightRig rig="threePt" dir="t"/>
            </a:scene3d>
          </p:spPr>
        </p:pic>
        <p:sp>
          <p:nvSpPr>
            <p:cNvPr id="31" name="Callout 3 30"/>
            <p:cNvSpPr/>
            <p:nvPr/>
          </p:nvSpPr>
          <p:spPr>
            <a:xfrm>
              <a:off x="2214549" y="1785930"/>
              <a:ext cx="428629" cy="214314"/>
            </a:xfrm>
            <a:prstGeom prst="borderCallout3">
              <a:avLst>
                <a:gd name="adj1" fmla="val 18750"/>
                <a:gd name="adj2" fmla="val -2363"/>
                <a:gd name="adj3" fmla="val 18750"/>
                <a:gd name="adj4" fmla="val -16667"/>
                <a:gd name="adj5" fmla="val 100000"/>
                <a:gd name="adj6" fmla="val -16667"/>
                <a:gd name="adj7" fmla="val 199332"/>
                <a:gd name="adj8" fmla="val 37438"/>
              </a:avLst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650" dirty="0">
                  <a:solidFill>
                    <a:schemeClr val="tx1"/>
                  </a:solidFill>
                </a:rPr>
                <a:t>Irlanda</a:t>
              </a:r>
            </a:p>
          </p:txBody>
        </p:sp>
        <p:sp>
          <p:nvSpPr>
            <p:cNvPr id="32" name="Callout 3 31"/>
            <p:cNvSpPr/>
            <p:nvPr/>
          </p:nvSpPr>
          <p:spPr>
            <a:xfrm>
              <a:off x="2786055" y="1785930"/>
              <a:ext cx="428629" cy="214314"/>
            </a:xfrm>
            <a:prstGeom prst="borderCallout3">
              <a:avLst>
                <a:gd name="adj1" fmla="val 18750"/>
                <a:gd name="adj2" fmla="val -2363"/>
                <a:gd name="adj3" fmla="val 18750"/>
                <a:gd name="adj4" fmla="val -16667"/>
                <a:gd name="adj5" fmla="val 100000"/>
                <a:gd name="adj6" fmla="val -16667"/>
                <a:gd name="adj7" fmla="val 205700"/>
                <a:gd name="adj8" fmla="val 37438"/>
              </a:avLst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650" dirty="0">
                  <a:solidFill>
                    <a:schemeClr val="tx1"/>
                  </a:solidFill>
                </a:rPr>
                <a:t>Regno Unito</a:t>
              </a:r>
            </a:p>
          </p:txBody>
        </p:sp>
        <p:sp>
          <p:nvSpPr>
            <p:cNvPr id="33" name="Callout 3 32"/>
            <p:cNvSpPr/>
            <p:nvPr/>
          </p:nvSpPr>
          <p:spPr>
            <a:xfrm>
              <a:off x="3357561" y="2071682"/>
              <a:ext cx="724805" cy="214314"/>
            </a:xfrm>
            <a:prstGeom prst="borderCallout3">
              <a:avLst>
                <a:gd name="adj1" fmla="val 18750"/>
                <a:gd name="adj2" fmla="val -2363"/>
                <a:gd name="adj3" fmla="val 18750"/>
                <a:gd name="adj4" fmla="val -16667"/>
                <a:gd name="adj5" fmla="val 100000"/>
                <a:gd name="adj6" fmla="val -16667"/>
                <a:gd name="adj7" fmla="val 161124"/>
                <a:gd name="adj8" fmla="val 14088"/>
              </a:avLst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650" dirty="0">
                  <a:solidFill>
                    <a:schemeClr val="tx1"/>
                  </a:solidFill>
                </a:rPr>
                <a:t>Lussemburgo</a:t>
              </a:r>
            </a:p>
          </p:txBody>
        </p:sp>
        <p:sp>
          <p:nvSpPr>
            <p:cNvPr id="34" name="Callout 3 33"/>
            <p:cNvSpPr/>
            <p:nvPr/>
          </p:nvSpPr>
          <p:spPr>
            <a:xfrm>
              <a:off x="3643313" y="2500309"/>
              <a:ext cx="500067" cy="142876"/>
            </a:xfrm>
            <a:prstGeom prst="borderCallout3">
              <a:avLst>
                <a:gd name="adj1" fmla="val 18750"/>
                <a:gd name="adj2" fmla="val -2363"/>
                <a:gd name="adj3" fmla="val 18750"/>
                <a:gd name="adj4" fmla="val -16667"/>
                <a:gd name="adj5" fmla="val 100000"/>
                <a:gd name="adj6" fmla="val -16667"/>
                <a:gd name="adj7" fmla="val 156348"/>
                <a:gd name="adj8" fmla="val 13046"/>
              </a:avLst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650" dirty="0">
                  <a:solidFill>
                    <a:schemeClr val="tx1"/>
                  </a:solidFill>
                </a:rPr>
                <a:t>Svizzera</a:t>
              </a:r>
            </a:p>
          </p:txBody>
        </p:sp>
        <p:sp>
          <p:nvSpPr>
            <p:cNvPr id="35" name="Callout 3 34"/>
            <p:cNvSpPr/>
            <p:nvPr/>
          </p:nvSpPr>
          <p:spPr>
            <a:xfrm>
              <a:off x="4786324" y="2143120"/>
              <a:ext cx="571505" cy="142876"/>
            </a:xfrm>
            <a:prstGeom prst="borderCallout3">
              <a:avLst>
                <a:gd name="adj1" fmla="val 18750"/>
                <a:gd name="adj2" fmla="val -2363"/>
                <a:gd name="adj3" fmla="val 18750"/>
                <a:gd name="adj4" fmla="val -16667"/>
                <a:gd name="adj5" fmla="val 100000"/>
                <a:gd name="adj6" fmla="val -16667"/>
                <a:gd name="adj7" fmla="val 243909"/>
                <a:gd name="adj8" fmla="val 12099"/>
              </a:avLst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650" dirty="0">
                  <a:solidFill>
                    <a:schemeClr val="tx1"/>
                  </a:solidFill>
                </a:rPr>
                <a:t>Slovacchia</a:t>
              </a:r>
            </a:p>
          </p:txBody>
        </p:sp>
        <p:sp>
          <p:nvSpPr>
            <p:cNvPr id="37" name="Callout 3 36"/>
            <p:cNvSpPr/>
            <p:nvPr/>
          </p:nvSpPr>
          <p:spPr>
            <a:xfrm>
              <a:off x="5286391" y="2500309"/>
              <a:ext cx="561974" cy="214314"/>
            </a:xfrm>
            <a:prstGeom prst="borderCallout3">
              <a:avLst>
                <a:gd name="adj1" fmla="val 18750"/>
                <a:gd name="adj2" fmla="val -2363"/>
                <a:gd name="adj3" fmla="val 18750"/>
                <a:gd name="adj4" fmla="val -16667"/>
                <a:gd name="adj5" fmla="val 100000"/>
                <a:gd name="adj6" fmla="val -16667"/>
                <a:gd name="adj7" fmla="val 110179"/>
                <a:gd name="adj8" fmla="val -60585"/>
              </a:avLst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650" dirty="0">
                  <a:solidFill>
                    <a:schemeClr val="tx1"/>
                  </a:solidFill>
                </a:rPr>
                <a:t>Ungheria</a:t>
              </a:r>
            </a:p>
          </p:txBody>
        </p:sp>
        <p:sp>
          <p:nvSpPr>
            <p:cNvPr id="38" name="Callout 3 37"/>
            <p:cNvSpPr/>
            <p:nvPr/>
          </p:nvSpPr>
          <p:spPr>
            <a:xfrm>
              <a:off x="4714885" y="2857499"/>
              <a:ext cx="571505" cy="214314"/>
            </a:xfrm>
            <a:prstGeom prst="borderCallout3">
              <a:avLst>
                <a:gd name="adj1" fmla="val 34671"/>
                <a:gd name="adj2" fmla="val -771"/>
                <a:gd name="adj3" fmla="val 60143"/>
                <a:gd name="adj4" fmla="val -11891"/>
                <a:gd name="adj5" fmla="val 45871"/>
                <a:gd name="adj6" fmla="val -32587"/>
                <a:gd name="adj7" fmla="val 40129"/>
                <a:gd name="adj8" fmla="val -32612"/>
              </a:avLst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650" dirty="0">
                  <a:solidFill>
                    <a:schemeClr val="tx1"/>
                  </a:solidFill>
                </a:rPr>
                <a:t>Croazia</a:t>
              </a:r>
            </a:p>
          </p:txBody>
        </p:sp>
        <p:sp>
          <p:nvSpPr>
            <p:cNvPr id="39" name="Callout 3 38"/>
            <p:cNvSpPr/>
            <p:nvPr/>
          </p:nvSpPr>
          <p:spPr>
            <a:xfrm>
              <a:off x="4214818" y="2500309"/>
              <a:ext cx="571505" cy="142876"/>
            </a:xfrm>
            <a:prstGeom prst="borderCallout3">
              <a:avLst>
                <a:gd name="adj1" fmla="val 95168"/>
                <a:gd name="adj2" fmla="val 40136"/>
                <a:gd name="adj3" fmla="val 98352"/>
                <a:gd name="adj4" fmla="val 42832"/>
                <a:gd name="adj5" fmla="val 103184"/>
                <a:gd name="adj6" fmla="val 54974"/>
                <a:gd name="adj7" fmla="val 167491"/>
                <a:gd name="adj8" fmla="val 29091"/>
              </a:avLst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650" dirty="0">
                  <a:solidFill>
                    <a:schemeClr val="tx1"/>
                  </a:solidFill>
                </a:rPr>
                <a:t>Slovenia</a:t>
              </a:r>
            </a:p>
          </p:txBody>
        </p:sp>
        <p:sp>
          <p:nvSpPr>
            <p:cNvPr id="40" name="Callout 3 39"/>
            <p:cNvSpPr/>
            <p:nvPr/>
          </p:nvSpPr>
          <p:spPr>
            <a:xfrm>
              <a:off x="7429535" y="3857631"/>
              <a:ext cx="642944" cy="214314"/>
            </a:xfrm>
            <a:prstGeom prst="borderCallout3">
              <a:avLst>
                <a:gd name="adj1" fmla="val 18750"/>
                <a:gd name="adj2" fmla="val -2363"/>
                <a:gd name="adj3" fmla="val 18750"/>
                <a:gd name="adj4" fmla="val -16667"/>
                <a:gd name="adj5" fmla="val 100000"/>
                <a:gd name="adj6" fmla="val -16667"/>
                <a:gd name="adj7" fmla="val 189780"/>
                <a:gd name="adj8" fmla="val 21518"/>
              </a:avLst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650" dirty="0">
                  <a:solidFill>
                    <a:schemeClr val="tx1"/>
                  </a:solidFill>
                </a:rPr>
                <a:t>Arabia Saudita</a:t>
              </a:r>
            </a:p>
          </p:txBody>
        </p:sp>
        <p:sp>
          <p:nvSpPr>
            <p:cNvPr id="43" name="Callout 3 42"/>
            <p:cNvSpPr/>
            <p:nvPr/>
          </p:nvSpPr>
          <p:spPr>
            <a:xfrm>
              <a:off x="4143379" y="3429001"/>
              <a:ext cx="500067" cy="214314"/>
            </a:xfrm>
            <a:prstGeom prst="borderCallout3">
              <a:avLst>
                <a:gd name="adj1" fmla="val 18750"/>
                <a:gd name="adj2" fmla="val -2363"/>
                <a:gd name="adj3" fmla="val 18750"/>
                <a:gd name="adj4" fmla="val -16667"/>
                <a:gd name="adj5" fmla="val -24178"/>
                <a:gd name="adj6" fmla="val -43959"/>
                <a:gd name="adj7" fmla="val -80866"/>
                <a:gd name="adj8" fmla="val 34936"/>
              </a:avLst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650" dirty="0">
                  <a:solidFill>
                    <a:schemeClr val="tx1"/>
                  </a:solidFill>
                </a:rPr>
                <a:t>Italia</a:t>
              </a:r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66468" y="3081532"/>
              <a:ext cx="574902" cy="357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14682" y="2619372"/>
              <a:ext cx="633414" cy="452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05418" y="2643185"/>
              <a:ext cx="409396" cy="490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00496" y="3000378"/>
              <a:ext cx="299042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47041208-AC3C-458D-982F-422445478BDE}"/>
              </a:ext>
            </a:extLst>
          </p:cNvPr>
          <p:cNvGrpSpPr/>
          <p:nvPr/>
        </p:nvGrpSpPr>
        <p:grpSpPr>
          <a:xfrm>
            <a:off x="3462153" y="975311"/>
            <a:ext cx="1907705" cy="377167"/>
            <a:chOff x="2515306" y="4477241"/>
            <a:chExt cx="1907705" cy="377167"/>
          </a:xfrm>
        </p:grpSpPr>
        <p:sp>
          <p:nvSpPr>
            <p:cNvPr id="45" name="Rettangolo 44"/>
            <p:cNvSpPr/>
            <p:nvPr/>
          </p:nvSpPr>
          <p:spPr>
            <a:xfrm>
              <a:off x="2515306" y="4477241"/>
              <a:ext cx="1907705" cy="3771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CasellaDiTesto 40"/>
            <p:cNvSpPr txBox="1"/>
            <p:nvPr/>
          </p:nvSpPr>
          <p:spPr>
            <a:xfrm>
              <a:off x="2567188" y="4477241"/>
              <a:ext cx="1385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10  </a:t>
              </a:r>
              <a:r>
                <a:rPr lang="it-IT" b="1" dirty="0" err="1">
                  <a:solidFill>
                    <a:schemeClr val="bg1"/>
                  </a:solidFill>
                </a:rPr>
                <a:t>Countries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F0ED3E7C-C884-43F7-9359-90A8D9C81F5B}"/>
              </a:ext>
            </a:extLst>
          </p:cNvPr>
          <p:cNvGrpSpPr/>
          <p:nvPr/>
        </p:nvGrpSpPr>
        <p:grpSpPr>
          <a:xfrm>
            <a:off x="1445050" y="975311"/>
            <a:ext cx="1907705" cy="377454"/>
            <a:chOff x="498203" y="4492277"/>
            <a:chExt cx="1907705" cy="377454"/>
          </a:xfrm>
        </p:grpSpPr>
        <p:sp>
          <p:nvSpPr>
            <p:cNvPr id="42" name="Rettangolo 41"/>
            <p:cNvSpPr/>
            <p:nvPr/>
          </p:nvSpPr>
          <p:spPr>
            <a:xfrm>
              <a:off x="498203" y="4492564"/>
              <a:ext cx="1907705" cy="3771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CasellaDiTesto 4"/>
            <p:cNvSpPr txBox="1"/>
            <p:nvPr/>
          </p:nvSpPr>
          <p:spPr>
            <a:xfrm>
              <a:off x="546790" y="4492277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</a:rPr>
                <a:t>72  </a:t>
              </a:r>
              <a:r>
                <a:rPr lang="it-IT" b="1" dirty="0" err="1">
                  <a:solidFill>
                    <a:schemeClr val="bg1"/>
                  </a:solidFill>
                </a:rPr>
                <a:t>References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itolo 1">
            <a:extLst>
              <a:ext uri="{FF2B5EF4-FFF2-40B4-BE49-F238E27FC236}">
                <a16:creationId xmlns:a16="http://schemas.microsoft.com/office/drawing/2014/main" id="{F84DA2E6-55EA-4245-9FA2-22F23D26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23479"/>
            <a:ext cx="7094612" cy="720080"/>
          </a:xfrm>
        </p:spPr>
        <p:txBody>
          <a:bodyPr/>
          <a:lstStyle/>
          <a:p>
            <a:r>
              <a:rPr lang="it-IT" dirty="0"/>
              <a:t>ARMUNDIA OGGI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AA518B7-CAB3-4D73-8439-613732730199}"/>
              </a:ext>
            </a:extLst>
          </p:cNvPr>
          <p:cNvSpPr/>
          <p:nvPr/>
        </p:nvSpPr>
        <p:spPr>
          <a:xfrm>
            <a:off x="1738482" y="2703890"/>
            <a:ext cx="197217" cy="193197"/>
          </a:xfrm>
          <a:prstGeom prst="ellipse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4ABF67B-F931-46CF-9DB4-A19202D04113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700846" y="2678132"/>
            <a:ext cx="66518" cy="54051"/>
          </a:xfrm>
          <a:prstGeom prst="line">
            <a:avLst/>
          </a:prstGeom>
          <a:ln w="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806302A7-9150-4D21-B071-761C789CF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8965" y="2736088"/>
            <a:ext cx="141265" cy="128800"/>
          </a:xfrm>
          <a:prstGeom prst="rect">
            <a:avLst/>
          </a:prstGeom>
        </p:spPr>
      </p:pic>
      <p:sp>
        <p:nvSpPr>
          <p:cNvPr id="54" name="Ovale 53">
            <a:extLst>
              <a:ext uri="{FF2B5EF4-FFF2-40B4-BE49-F238E27FC236}">
                <a16:creationId xmlns:a16="http://schemas.microsoft.com/office/drawing/2014/main" id="{A335B2A7-1290-46FC-94EC-BDAB2F2AD71E}"/>
              </a:ext>
            </a:extLst>
          </p:cNvPr>
          <p:cNvSpPr/>
          <p:nvPr/>
        </p:nvSpPr>
        <p:spPr>
          <a:xfrm>
            <a:off x="2833764" y="3170641"/>
            <a:ext cx="197217" cy="193197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8DDCDC39-1BDC-4ABE-A8CC-B9B4C9F2A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4247" y="3202839"/>
            <a:ext cx="141265" cy="128800"/>
          </a:xfrm>
          <a:prstGeom prst="rect">
            <a:avLst/>
          </a:prstGeom>
        </p:spPr>
      </p:pic>
      <p:cxnSp>
        <p:nvCxnSpPr>
          <p:cNvPr id="2051" name="Connettore diritto 2050">
            <a:extLst>
              <a:ext uri="{FF2B5EF4-FFF2-40B4-BE49-F238E27FC236}">
                <a16:creationId xmlns:a16="http://schemas.microsoft.com/office/drawing/2014/main" id="{3BA7309C-54FD-4FA2-AE59-12D080634C5F}"/>
              </a:ext>
            </a:extLst>
          </p:cNvPr>
          <p:cNvCxnSpPr>
            <a:cxnSpLocks/>
          </p:cNvCxnSpPr>
          <p:nvPr/>
        </p:nvCxnSpPr>
        <p:spPr>
          <a:xfrm flipV="1">
            <a:off x="2736883" y="3299392"/>
            <a:ext cx="102894" cy="38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e 75">
            <a:extLst>
              <a:ext uri="{FF2B5EF4-FFF2-40B4-BE49-F238E27FC236}">
                <a16:creationId xmlns:a16="http://schemas.microsoft.com/office/drawing/2014/main" id="{6F45C7D1-AFC1-4725-94B9-37AA41905002}"/>
              </a:ext>
            </a:extLst>
          </p:cNvPr>
          <p:cNvSpPr/>
          <p:nvPr/>
        </p:nvSpPr>
        <p:spPr>
          <a:xfrm>
            <a:off x="2409726" y="2823671"/>
            <a:ext cx="197217" cy="193197"/>
          </a:xfrm>
          <a:prstGeom prst="ellipse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A9E75BE8-685B-481F-826F-E6C722B9CCE5}"/>
              </a:ext>
            </a:extLst>
          </p:cNvPr>
          <p:cNvCxnSpPr>
            <a:cxnSpLocks/>
          </p:cNvCxnSpPr>
          <p:nvPr/>
        </p:nvCxnSpPr>
        <p:spPr>
          <a:xfrm flipH="1">
            <a:off x="2361795" y="2965343"/>
            <a:ext cx="66518" cy="64404"/>
          </a:xfrm>
          <a:prstGeom prst="line">
            <a:avLst/>
          </a:prstGeom>
          <a:ln w="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Immagine 77">
            <a:extLst>
              <a:ext uri="{FF2B5EF4-FFF2-40B4-BE49-F238E27FC236}">
                <a16:creationId xmlns:a16="http://schemas.microsoft.com/office/drawing/2014/main" id="{233FD0DD-F755-4DB9-845F-862F8A6BE3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0209" y="2855869"/>
            <a:ext cx="141265" cy="128800"/>
          </a:xfrm>
          <a:prstGeom prst="rect">
            <a:avLst/>
          </a:prstGeom>
        </p:spPr>
      </p:pic>
      <p:pic>
        <p:nvPicPr>
          <p:cNvPr id="1026" name="Picture 2" descr="C:\Users\adele\AppData\Local\Temp\SNAGHTMLce2defc.PNG">
            <a:extLst>
              <a:ext uri="{FF2B5EF4-FFF2-40B4-BE49-F238E27FC236}">
                <a16:creationId xmlns:a16="http://schemas.microsoft.com/office/drawing/2014/main" id="{5A392DCE-C2E8-49A9-9700-F05698C1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31" y="1427530"/>
            <a:ext cx="4529167" cy="15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CasellaDiTesto 2058">
            <a:extLst>
              <a:ext uri="{FF2B5EF4-FFF2-40B4-BE49-F238E27FC236}">
                <a16:creationId xmlns:a16="http://schemas.microsoft.com/office/drawing/2014/main" id="{82DED7BF-D2EA-4101-8357-B8BD6B1F0FB5}"/>
              </a:ext>
            </a:extLst>
          </p:cNvPr>
          <p:cNvSpPr txBox="1"/>
          <p:nvPr/>
        </p:nvSpPr>
        <p:spPr>
          <a:xfrm>
            <a:off x="6490328" y="2888943"/>
            <a:ext cx="2268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100</a:t>
            </a:r>
            <a:r>
              <a:rPr lang="it-IT" sz="1200" dirty="0"/>
              <a:t> risorse umane</a:t>
            </a:r>
          </a:p>
          <a:p>
            <a:r>
              <a:rPr lang="it-IT" sz="3600" dirty="0"/>
              <a:t>4 </a:t>
            </a:r>
            <a:r>
              <a:rPr lang="it-IT" sz="1200" dirty="0"/>
              <a:t>divisioni</a:t>
            </a:r>
            <a:endParaRPr lang="it-IT" sz="3600" dirty="0"/>
          </a:p>
          <a:p>
            <a:r>
              <a:rPr lang="it-IT" sz="3600" dirty="0"/>
              <a:t>5</a:t>
            </a:r>
            <a:r>
              <a:rPr lang="it-IT" sz="1200" dirty="0"/>
              <a:t> sedi operative</a:t>
            </a:r>
          </a:p>
          <a:p>
            <a:r>
              <a:rPr lang="it-IT" sz="3600" dirty="0"/>
              <a:t>2</a:t>
            </a:r>
            <a:r>
              <a:rPr lang="it-IT" sz="1200" dirty="0"/>
              <a:t> società controllate</a:t>
            </a:r>
          </a:p>
        </p:txBody>
      </p:sp>
    </p:spTree>
    <p:extLst>
      <p:ext uri="{BB962C8B-B14F-4D97-AF65-F5344CB8AC3E}">
        <p14:creationId xmlns:p14="http://schemas.microsoft.com/office/powerpoint/2010/main" val="37854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ritagliati in diagonale 5">
            <a:extLst>
              <a:ext uri="{FF2B5EF4-FFF2-40B4-BE49-F238E27FC236}">
                <a16:creationId xmlns:a16="http://schemas.microsoft.com/office/drawing/2014/main" id="{2F171F11-4D55-49B5-BFB6-E52671EADB3B}"/>
              </a:ext>
            </a:extLst>
          </p:cNvPr>
          <p:cNvSpPr/>
          <p:nvPr/>
        </p:nvSpPr>
        <p:spPr>
          <a:xfrm>
            <a:off x="6216407" y="2327453"/>
            <a:ext cx="659849" cy="216024"/>
          </a:xfrm>
          <a:prstGeom prst="snip2DiagRect">
            <a:avLst>
              <a:gd name="adj1" fmla="val 19107"/>
              <a:gd name="adj2" fmla="val 16667"/>
            </a:avLst>
          </a:prstGeom>
          <a:solidFill>
            <a:srgbClr val="818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bg1">
                    <a:lumMod val="95000"/>
                  </a:schemeClr>
                </a:solidFill>
              </a:rPr>
              <a:t>LONDRA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57192"/>
            <a:ext cx="1468137" cy="1253288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353" y="2457192"/>
            <a:ext cx="2832759" cy="970399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6" y="3710480"/>
            <a:ext cx="917406" cy="1075785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29" y="3710480"/>
            <a:ext cx="917406" cy="1075785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3" y="2481679"/>
            <a:ext cx="2845683" cy="974056"/>
          </a:xfrm>
          <a:prstGeom prst="rect">
            <a:avLst/>
          </a:prstGeom>
        </p:spPr>
      </p:pic>
      <p:cxnSp>
        <p:nvCxnSpPr>
          <p:cNvPr id="50" name="Connettore diritto 49"/>
          <p:cNvCxnSpPr>
            <a:cxnSpLocks/>
          </p:cNvCxnSpPr>
          <p:nvPr/>
        </p:nvCxnSpPr>
        <p:spPr>
          <a:xfrm flipV="1">
            <a:off x="1115616" y="1995685"/>
            <a:ext cx="4896544" cy="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ttore diritto 53"/>
          <p:cNvCxnSpPr/>
          <p:nvPr/>
        </p:nvCxnSpPr>
        <p:spPr>
          <a:xfrm>
            <a:off x="1115616" y="1995686"/>
            <a:ext cx="0" cy="4461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diritto 54"/>
          <p:cNvCxnSpPr/>
          <p:nvPr/>
        </p:nvCxnSpPr>
        <p:spPr>
          <a:xfrm>
            <a:off x="4349225" y="1995686"/>
            <a:ext cx="0" cy="4461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diritto 56"/>
          <p:cNvCxnSpPr>
            <a:cxnSpLocks/>
          </p:cNvCxnSpPr>
          <p:nvPr/>
        </p:nvCxnSpPr>
        <p:spPr>
          <a:xfrm>
            <a:off x="7164288" y="1995685"/>
            <a:ext cx="0" cy="5760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diritto 60"/>
          <p:cNvCxnSpPr>
            <a:cxnSpLocks/>
          </p:cNvCxnSpPr>
          <p:nvPr/>
        </p:nvCxnSpPr>
        <p:spPr>
          <a:xfrm>
            <a:off x="6011675" y="1995685"/>
            <a:ext cx="1134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ttore diritto 62"/>
          <p:cNvCxnSpPr/>
          <p:nvPr/>
        </p:nvCxnSpPr>
        <p:spPr>
          <a:xfrm>
            <a:off x="4589696" y="1549556"/>
            <a:ext cx="0" cy="4461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ttangolo 18"/>
          <p:cNvSpPr/>
          <p:nvPr/>
        </p:nvSpPr>
        <p:spPr>
          <a:xfrm rot="2302686">
            <a:off x="6358543" y="1990048"/>
            <a:ext cx="1529073" cy="3162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Coming</a:t>
            </a:r>
            <a:r>
              <a:rPr lang="it-IT" dirty="0"/>
              <a:t> </a:t>
            </a:r>
            <a:r>
              <a:rPr lang="it-IT" dirty="0" err="1"/>
              <a:t>soon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5C333EC-BD34-4B50-8C53-5258572BE241}"/>
              </a:ext>
            </a:extLst>
          </p:cNvPr>
          <p:cNvSpPr txBox="1"/>
          <p:nvPr/>
        </p:nvSpPr>
        <p:spPr>
          <a:xfrm>
            <a:off x="1547664" y="324033"/>
            <a:ext cx="1728192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Chantal Bold" panose="02000506060000020004" pitchFamily="50" charset="0"/>
              </a:rPr>
              <a:t>2017</a:t>
            </a:r>
          </a:p>
        </p:txBody>
      </p:sp>
      <p:pic>
        <p:nvPicPr>
          <p:cNvPr id="64" name="Immagin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16" y="976124"/>
            <a:ext cx="2594167" cy="618827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EC32A220-09D0-4B86-A97D-25EDF56C5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23479"/>
            <a:ext cx="7094612" cy="720080"/>
          </a:xfrm>
        </p:spPr>
        <p:txBody>
          <a:bodyPr/>
          <a:lstStyle/>
          <a:p>
            <a:r>
              <a:rPr lang="it-IT" dirty="0"/>
              <a:t>ARMUNDIA OGGI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DB1E7A-5D5C-4B0F-B8A9-9E03E06F08F8}"/>
              </a:ext>
            </a:extLst>
          </p:cNvPr>
          <p:cNvSpPr txBox="1"/>
          <p:nvPr/>
        </p:nvSpPr>
        <p:spPr>
          <a:xfrm>
            <a:off x="1720900" y="324033"/>
            <a:ext cx="1421246" cy="830997"/>
          </a:xfrm>
          <a:prstGeom prst="rect">
            <a:avLst/>
          </a:prstGeom>
          <a:solidFill>
            <a:srgbClr val="7F7F7F"/>
          </a:solidFill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2018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BC1CD79-2A58-4A8A-92D9-8D21C98EAC57}"/>
              </a:ext>
            </a:extLst>
          </p:cNvPr>
          <p:cNvSpPr/>
          <p:nvPr/>
        </p:nvSpPr>
        <p:spPr>
          <a:xfrm>
            <a:off x="7855150" y="2816904"/>
            <a:ext cx="893314" cy="2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07D1E09-1842-441B-B07B-D5A3A1E43E23}"/>
              </a:ext>
            </a:extLst>
          </p:cNvPr>
          <p:cNvSpPr txBox="1"/>
          <p:nvPr/>
        </p:nvSpPr>
        <p:spPr>
          <a:xfrm>
            <a:off x="8010804" y="2747545"/>
            <a:ext cx="7920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dirty="0">
                <a:solidFill>
                  <a:srgbClr val="C00000"/>
                </a:solidFill>
                <a:latin typeface="Bell MT" panose="02020503060305020303" pitchFamily="18" charset="0"/>
              </a:rPr>
              <a:t>SUISSE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045C4A-1194-4E1C-97F9-0C8F566F848A}"/>
              </a:ext>
            </a:extLst>
          </p:cNvPr>
          <p:cNvSpPr txBox="1"/>
          <p:nvPr/>
        </p:nvSpPr>
        <p:spPr>
          <a:xfrm>
            <a:off x="7863272" y="2950363"/>
            <a:ext cx="9361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dirty="0">
                <a:solidFill>
                  <a:srgbClr val="C00000"/>
                </a:solidFill>
                <a:latin typeface="Bell MT" panose="02020503060305020303" pitchFamily="18" charset="0"/>
              </a:rPr>
              <a:t>LONDON</a:t>
            </a:r>
          </a:p>
        </p:txBody>
      </p:sp>
      <p:sp>
        <p:nvSpPr>
          <p:cNvPr id="28" name="Rettangolo con angoli ritagliati in diagonale 27">
            <a:extLst>
              <a:ext uri="{FF2B5EF4-FFF2-40B4-BE49-F238E27FC236}">
                <a16:creationId xmlns:a16="http://schemas.microsoft.com/office/drawing/2014/main" id="{E7A214E9-CA3B-4ACA-9B07-F051AD9876C5}"/>
              </a:ext>
            </a:extLst>
          </p:cNvPr>
          <p:cNvSpPr/>
          <p:nvPr/>
        </p:nvSpPr>
        <p:spPr>
          <a:xfrm>
            <a:off x="539552" y="2297644"/>
            <a:ext cx="659849" cy="216024"/>
          </a:xfrm>
          <a:prstGeom prst="snip2DiagRect">
            <a:avLst>
              <a:gd name="adj1" fmla="val 19107"/>
              <a:gd name="adj2" fmla="val 16667"/>
            </a:avLst>
          </a:prstGeom>
          <a:solidFill>
            <a:srgbClr val="818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bg1">
                    <a:lumMod val="95000"/>
                  </a:schemeClr>
                </a:solidFill>
              </a:rPr>
              <a:t>EMPOLI</a:t>
            </a:r>
          </a:p>
        </p:txBody>
      </p:sp>
      <p:sp>
        <p:nvSpPr>
          <p:cNvPr id="30" name="Rettangolo con angoli ritagliati in diagonale 29">
            <a:extLst>
              <a:ext uri="{FF2B5EF4-FFF2-40B4-BE49-F238E27FC236}">
                <a16:creationId xmlns:a16="http://schemas.microsoft.com/office/drawing/2014/main" id="{13509105-9CEE-4E77-937F-830B60FD0006}"/>
              </a:ext>
            </a:extLst>
          </p:cNvPr>
          <p:cNvSpPr/>
          <p:nvPr/>
        </p:nvSpPr>
        <p:spPr>
          <a:xfrm>
            <a:off x="650174" y="2109472"/>
            <a:ext cx="659849" cy="216024"/>
          </a:xfrm>
          <a:prstGeom prst="snip2DiagRect">
            <a:avLst>
              <a:gd name="adj1" fmla="val 19107"/>
              <a:gd name="adj2" fmla="val 16667"/>
            </a:avLst>
          </a:prstGeom>
          <a:solidFill>
            <a:srgbClr val="818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bg1">
                    <a:lumMod val="95000"/>
                  </a:schemeClr>
                </a:solidFill>
              </a:rPr>
              <a:t>MILANO</a:t>
            </a:r>
          </a:p>
        </p:txBody>
      </p:sp>
      <p:sp>
        <p:nvSpPr>
          <p:cNvPr id="32" name="Rettangolo con angoli ritagliati in diagonale 31">
            <a:extLst>
              <a:ext uri="{FF2B5EF4-FFF2-40B4-BE49-F238E27FC236}">
                <a16:creationId xmlns:a16="http://schemas.microsoft.com/office/drawing/2014/main" id="{86309C18-3EA4-41C9-B53A-6C2155AF321F}"/>
              </a:ext>
            </a:extLst>
          </p:cNvPr>
          <p:cNvSpPr/>
          <p:nvPr/>
        </p:nvSpPr>
        <p:spPr>
          <a:xfrm>
            <a:off x="797932" y="1937604"/>
            <a:ext cx="716594" cy="211221"/>
          </a:xfrm>
          <a:prstGeom prst="snip2DiagRect">
            <a:avLst>
              <a:gd name="adj1" fmla="val 19107"/>
              <a:gd name="adj2" fmla="val 16667"/>
            </a:avLst>
          </a:prstGeom>
          <a:solidFill>
            <a:srgbClr val="818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bg1">
                    <a:lumMod val="95000"/>
                  </a:schemeClr>
                </a:solidFill>
              </a:rPr>
              <a:t>L’AQUILA</a:t>
            </a:r>
          </a:p>
        </p:txBody>
      </p:sp>
    </p:spTree>
    <p:extLst>
      <p:ext uri="{BB962C8B-B14F-4D97-AF65-F5344CB8AC3E}">
        <p14:creationId xmlns:p14="http://schemas.microsoft.com/office/powerpoint/2010/main" val="10920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5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5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5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5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olo 1">
            <a:extLst>
              <a:ext uri="{FF2B5EF4-FFF2-40B4-BE49-F238E27FC236}">
                <a16:creationId xmlns:a16="http://schemas.microsoft.com/office/drawing/2014/main" id="{F84DA2E6-55EA-4245-9FA2-22F23D26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23479"/>
            <a:ext cx="7094612" cy="720080"/>
          </a:xfrm>
        </p:spPr>
        <p:txBody>
          <a:bodyPr/>
          <a:lstStyle/>
          <a:p>
            <a:r>
              <a:rPr lang="it-IT" dirty="0"/>
              <a:t>ALCUNI NOSTRI CLIENTI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934D8627-638D-4DC0-A2C0-EB2A9338F7B9}"/>
              </a:ext>
            </a:extLst>
          </p:cNvPr>
          <p:cNvGrpSpPr/>
          <p:nvPr/>
        </p:nvGrpSpPr>
        <p:grpSpPr>
          <a:xfrm>
            <a:off x="539552" y="1048136"/>
            <a:ext cx="8064897" cy="3611863"/>
            <a:chOff x="112332" y="467029"/>
            <a:chExt cx="9033402" cy="4045608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F40C2FCC-9C00-4437-BFCE-7940DAD48E14}"/>
                </a:ext>
              </a:extLst>
            </p:cNvPr>
            <p:cNvGrpSpPr/>
            <p:nvPr/>
          </p:nvGrpSpPr>
          <p:grpSpPr>
            <a:xfrm>
              <a:off x="112332" y="940887"/>
              <a:ext cx="2924466" cy="433707"/>
              <a:chOff x="818459" y="730067"/>
              <a:chExt cx="2924466" cy="433707"/>
            </a:xfrm>
          </p:grpSpPr>
          <p:pic>
            <p:nvPicPr>
              <p:cNvPr id="43" name="Picture 5">
                <a:extLst>
                  <a:ext uri="{FF2B5EF4-FFF2-40B4-BE49-F238E27FC236}">
                    <a16:creationId xmlns:a16="http://schemas.microsoft.com/office/drawing/2014/main" id="{F3255DAB-BA76-46FE-933E-99BC3DDBD2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18459" y="738844"/>
                <a:ext cx="1266871" cy="4249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" name="Picture 6">
                <a:extLst>
                  <a:ext uri="{FF2B5EF4-FFF2-40B4-BE49-F238E27FC236}">
                    <a16:creationId xmlns:a16="http://schemas.microsoft.com/office/drawing/2014/main" id="{1CC56DCE-F6B8-4C41-BE5F-F844A1923B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114745" y="730067"/>
                <a:ext cx="1628180" cy="4337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9A9A833C-2A79-4EB1-ADA0-737DE7FE8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7505" y="2032251"/>
              <a:ext cx="955296" cy="441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Immagine 7" descr="logo Al Rajhi">
              <a:extLst>
                <a:ext uri="{FF2B5EF4-FFF2-40B4-BE49-F238E27FC236}">
                  <a16:creationId xmlns:a16="http://schemas.microsoft.com/office/drawing/2014/main" id="{A4A1D1DD-AC7F-46B5-9882-FC025517094D}"/>
                </a:ext>
              </a:extLst>
            </p:cNvPr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307588" y="1496387"/>
              <a:ext cx="2087977" cy="471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B975A39-4CEE-4428-82F3-EF1D6564A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076" y="3991322"/>
              <a:ext cx="2093534" cy="521315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11A11341-FF13-4DFF-9A13-CCF6464D2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503" y="3987486"/>
              <a:ext cx="963643" cy="52131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668BCA8A-737B-49EE-82E5-AC1ED9F2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1039" y="3976943"/>
              <a:ext cx="845630" cy="51879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73300E1-A181-477C-94D8-6E7BC323E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32" y="1498303"/>
              <a:ext cx="1062434" cy="460389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14F909DE-B736-4B29-A821-99A841909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261" y="1514551"/>
              <a:ext cx="1618529" cy="453440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7C862CF-96DC-4FCA-8E59-EBF1C0F8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215" y="2032251"/>
              <a:ext cx="1356540" cy="44182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8CEB8990-1227-49CB-B2AA-64F1598D4005}"/>
                </a:ext>
              </a:extLst>
            </p:cNvPr>
            <p:cNvGrpSpPr/>
            <p:nvPr/>
          </p:nvGrpSpPr>
          <p:grpSpPr>
            <a:xfrm>
              <a:off x="1771082" y="2525962"/>
              <a:ext cx="4570368" cy="450025"/>
              <a:chOff x="818459" y="2229067"/>
              <a:chExt cx="4570368" cy="450025"/>
            </a:xfrm>
          </p:grpSpPr>
          <p:pic>
            <p:nvPicPr>
              <p:cNvPr id="41" name="Picture 8">
                <a:extLst>
                  <a:ext uri="{FF2B5EF4-FFF2-40B4-BE49-F238E27FC236}">
                    <a16:creationId xmlns:a16="http://schemas.microsoft.com/office/drawing/2014/main" id="{2A2BF566-7EEE-4ECF-8698-EDAD73A8B1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4514259" y="2229067"/>
                <a:ext cx="874568" cy="444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6106A717-9948-47AF-8A33-A178BE4E0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459" y="2235011"/>
                <a:ext cx="2103997" cy="444081"/>
              </a:xfrm>
              <a:prstGeom prst="rect">
                <a:avLst/>
              </a:prstGeom>
            </p:spPr>
          </p:pic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16B3B408-37A4-4670-9922-DA1A96709346}"/>
                </a:ext>
              </a:extLst>
            </p:cNvPr>
            <p:cNvGrpSpPr/>
            <p:nvPr/>
          </p:nvGrpSpPr>
          <p:grpSpPr>
            <a:xfrm>
              <a:off x="791069" y="3471170"/>
              <a:ext cx="6362714" cy="521315"/>
              <a:chOff x="818458" y="3174275"/>
              <a:chExt cx="6362714" cy="521315"/>
            </a:xfrm>
          </p:grpSpPr>
          <p:pic>
            <p:nvPicPr>
              <p:cNvPr id="37" name="Immagine 36">
                <a:extLst>
                  <a:ext uri="{FF2B5EF4-FFF2-40B4-BE49-F238E27FC236}">
                    <a16:creationId xmlns:a16="http://schemas.microsoft.com/office/drawing/2014/main" id="{8360B176-E8DD-4C72-A0F8-404072EB0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2232" y="3203707"/>
                <a:ext cx="790225" cy="459620"/>
              </a:xfrm>
              <a:prstGeom prst="rect">
                <a:avLst/>
              </a:prstGeom>
            </p:spPr>
          </p:pic>
          <p:pic>
            <p:nvPicPr>
              <p:cNvPr id="38" name="Immagine 37">
                <a:extLst>
                  <a:ext uri="{FF2B5EF4-FFF2-40B4-BE49-F238E27FC236}">
                    <a16:creationId xmlns:a16="http://schemas.microsoft.com/office/drawing/2014/main" id="{FADFCAE8-39E6-43A4-A556-2D9956C8C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458" y="3206538"/>
                <a:ext cx="2808910" cy="456789"/>
              </a:xfrm>
              <a:prstGeom prst="rect">
                <a:avLst/>
              </a:prstGeom>
            </p:spPr>
          </p:pic>
          <p:pic>
            <p:nvPicPr>
              <p:cNvPr id="39" name="Immagine 38">
                <a:extLst>
                  <a:ext uri="{FF2B5EF4-FFF2-40B4-BE49-F238E27FC236}">
                    <a16:creationId xmlns:a16="http://schemas.microsoft.com/office/drawing/2014/main" id="{6A29A1E1-2F8D-4845-B486-446633713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3563" y="3206538"/>
                <a:ext cx="2006460" cy="456790"/>
              </a:xfrm>
              <a:prstGeom prst="rect">
                <a:avLst/>
              </a:prstGeom>
            </p:spPr>
          </p:pic>
          <p:pic>
            <p:nvPicPr>
              <p:cNvPr id="40" name="Immagine 39">
                <a:extLst>
                  <a:ext uri="{FF2B5EF4-FFF2-40B4-BE49-F238E27FC236}">
                    <a16:creationId xmlns:a16="http://schemas.microsoft.com/office/drawing/2014/main" id="{493D74C0-2D76-4657-A4AD-EC2B4AD4C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9857" y="3174275"/>
                <a:ext cx="521315" cy="521315"/>
              </a:xfrm>
              <a:prstGeom prst="rect">
                <a:avLst/>
              </a:prstGeom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9BE71A4-E81F-48BA-B484-152FEECD1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792" y="3987487"/>
              <a:ext cx="1729240" cy="521315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F9108763-17E8-4AB2-B26A-541E5CED0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6873" y="2028563"/>
              <a:ext cx="3108103" cy="44551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83A6B13B-B7E7-4204-8B5F-7C7236EE7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406" y="1507479"/>
              <a:ext cx="1335481" cy="460511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20DE6C7B-24D6-4F5D-96DD-36D1E4F5A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246" y="3008011"/>
              <a:ext cx="1800289" cy="456790"/>
            </a:xfrm>
            <a:prstGeom prst="rect">
              <a:avLst/>
            </a:prstGeom>
          </p:spPr>
        </p:pic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D8EF089F-FEAA-40EC-A063-0C8FA6E7C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883" y="3018332"/>
              <a:ext cx="840232" cy="282078"/>
            </a:xfrm>
            <a:prstGeom prst="rect">
              <a:avLst/>
            </a:prstGeom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45975187-06D1-41BC-BCE1-1A54525F1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628" y="3008501"/>
              <a:ext cx="1631124" cy="214124"/>
            </a:xfrm>
            <a:prstGeom prst="rect">
              <a:avLst/>
            </a:prstGeom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C3E762FF-5DD2-4CD2-8A4F-BA10E9E47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/>
            <a:srcRect l="21419"/>
            <a:stretch/>
          </p:blipFill>
          <p:spPr>
            <a:xfrm>
              <a:off x="536415" y="2580712"/>
              <a:ext cx="1163737" cy="5394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EC1BE95C-6A0A-4A96-966C-7C0420937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62376" y="2618078"/>
              <a:ext cx="1254056" cy="2598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6E92EEB-49E1-4D34-A37F-976D3B862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0711" y="3996965"/>
              <a:ext cx="2680037" cy="511837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33A6C6DA-A05A-44E5-82EB-3F65E9986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358" y="485193"/>
              <a:ext cx="2887769" cy="407868"/>
            </a:xfrm>
            <a:prstGeom prst="rect">
              <a:avLst/>
            </a:prstGeom>
          </p:spPr>
        </p:pic>
        <p:pic>
          <p:nvPicPr>
            <p:cNvPr id="27" name="Picture 18" descr="fideuram investment logo">
              <a:extLst>
                <a:ext uri="{FF2B5EF4-FFF2-40B4-BE49-F238E27FC236}">
                  <a16:creationId xmlns:a16="http://schemas.microsoft.com/office/drawing/2014/main" id="{7C0C1C7A-7333-4E90-89BA-7E383CEA4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068" y="3023359"/>
              <a:ext cx="1760865" cy="302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35FEC367-3AF5-4EBA-95B6-BAD141907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12" y="2531906"/>
              <a:ext cx="2608927" cy="437037"/>
            </a:xfrm>
            <a:prstGeom prst="rect">
              <a:avLst/>
            </a:prstGeom>
          </p:spPr>
        </p:pic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CAAE96E0-DB5C-4EFF-9811-FED143154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35330" y="2017298"/>
              <a:ext cx="1685918" cy="456777"/>
            </a:xfrm>
            <a:prstGeom prst="rect">
              <a:avLst/>
            </a:prstGeom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EDBFA041-8DAF-435A-860B-E4959DCB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277" y="1171805"/>
              <a:ext cx="2441292" cy="284566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5DEFB7E8-EBFF-478A-A846-DB0720860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640" y="926721"/>
              <a:ext cx="1850577" cy="234712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60A3805A-8A2A-47E8-BD2A-3632EB09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69030" y="927430"/>
              <a:ext cx="1539643" cy="247669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CD48D8F1-2098-4D1A-9D50-EDA7836DC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96" b="38322"/>
            <a:stretch/>
          </p:blipFill>
          <p:spPr>
            <a:xfrm>
              <a:off x="7956059" y="1202164"/>
              <a:ext cx="1189675" cy="250807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29CC8F37-BB01-413F-90B8-73F2C2AAF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050301" y="936047"/>
              <a:ext cx="2299969" cy="427429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D8A3932C-366D-4B47-A822-A9E9AA11C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802" y="467029"/>
              <a:ext cx="1821078" cy="430988"/>
            </a:xfrm>
            <a:prstGeom prst="rect">
              <a:avLst/>
            </a:prstGeom>
          </p:spPr>
        </p:pic>
      </p:grpSp>
      <p:pic>
        <p:nvPicPr>
          <p:cNvPr id="45" name="Picture 2" descr="Risultati immagini per gruppo iccrea">
            <a:extLst>
              <a:ext uri="{FF2B5EF4-FFF2-40B4-BE49-F238E27FC236}">
                <a16:creationId xmlns:a16="http://schemas.microsoft.com/office/drawing/2014/main" id="{F7511F44-74AF-4E0E-AB42-A44C5D50F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609" y="2008124"/>
            <a:ext cx="2020639" cy="38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9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6C700EC-BF09-43F4-8535-9F37F210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8CC43-52EA-4D79-93C0-E17F96C72B11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CC0DB72E-DF5E-4B03-B8F7-00B5881CA7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©Armundia2014 – All rights reserved</a:t>
            </a:r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DA15F4-E689-4D26-BE62-310353422B7D}"/>
              </a:ext>
            </a:extLst>
          </p:cNvPr>
          <p:cNvSpPr txBox="1">
            <a:spLocks/>
          </p:cNvSpPr>
          <p:nvPr/>
        </p:nvSpPr>
        <p:spPr>
          <a:xfrm>
            <a:off x="1259632" y="233361"/>
            <a:ext cx="6719305" cy="646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prstClr val="black"/>
                </a:solidFill>
              </a:rPr>
              <a:t>Armundia Group e il mondo accademico</a:t>
            </a:r>
            <a:endParaRPr lang="it-IT" b="1" i="1" dirty="0">
              <a:solidFill>
                <a:srgbClr val="C00000"/>
              </a:solidFill>
            </a:endParaRPr>
          </a:p>
        </p:txBody>
      </p:sp>
      <p:pic>
        <p:nvPicPr>
          <p:cNvPr id="2050" name="Picture 2" descr="C:\Users\adele\AppData\Local\Temp\SNAGHTMLd90bfae.PNG">
            <a:extLst>
              <a:ext uri="{FF2B5EF4-FFF2-40B4-BE49-F238E27FC236}">
                <a16:creationId xmlns:a16="http://schemas.microsoft.com/office/drawing/2014/main" id="{36C01B60-D53D-4C26-A06D-F9359FB7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11" y="2846514"/>
            <a:ext cx="3803284" cy="167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ele\AppData\Local\Temp\SNAGHTMLd944ae8.PNG">
            <a:extLst>
              <a:ext uri="{FF2B5EF4-FFF2-40B4-BE49-F238E27FC236}">
                <a16:creationId xmlns:a16="http://schemas.microsoft.com/office/drawing/2014/main" id="{F8E7C66A-3853-47E6-9E8F-BD20D708C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849" y="2571750"/>
            <a:ext cx="360918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dele\AppData\Local\Temp\SNAGHTMLdaa6bc3.PNG">
            <a:extLst>
              <a:ext uri="{FF2B5EF4-FFF2-40B4-BE49-F238E27FC236}">
                <a16:creationId xmlns:a16="http://schemas.microsoft.com/office/drawing/2014/main" id="{5FADE68E-AE6F-40F2-A453-8E223E1A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478" y="2257786"/>
            <a:ext cx="1292790" cy="210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dele\AppData\Local\Temp\SNAGHTMLdac5757.PNG">
            <a:extLst>
              <a:ext uri="{FF2B5EF4-FFF2-40B4-BE49-F238E27FC236}">
                <a16:creationId xmlns:a16="http://schemas.microsoft.com/office/drawing/2014/main" id="{FDB6933D-4E33-4FA9-B9A3-FAE3F387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11" y="1342774"/>
            <a:ext cx="1188147" cy="190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adele\AppData\Local\Temp\SNAGHTMLdadc771.PNG">
            <a:extLst>
              <a:ext uri="{FF2B5EF4-FFF2-40B4-BE49-F238E27FC236}">
                <a16:creationId xmlns:a16="http://schemas.microsoft.com/office/drawing/2014/main" id="{3374DB64-521D-4CCE-AD5B-97FC87D1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08" y="770991"/>
            <a:ext cx="2802236" cy="210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A7520CF-7A7A-4035-819C-4486A371D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4553" y="2257786"/>
            <a:ext cx="1784439" cy="5887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9054962-B2D7-45F3-AC4D-3992FBE97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62" y="1871396"/>
            <a:ext cx="1358565" cy="1387066"/>
          </a:xfrm>
          <a:prstGeom prst="rect">
            <a:avLst/>
          </a:prstGeom>
        </p:spPr>
      </p:pic>
      <p:pic>
        <p:nvPicPr>
          <p:cNvPr id="8" name="Picture 2" descr="Risultati immagini per università dell'aquila">
            <a:extLst>
              <a:ext uri="{FF2B5EF4-FFF2-40B4-BE49-F238E27FC236}">
                <a16:creationId xmlns:a16="http://schemas.microsoft.com/office/drawing/2014/main" id="{555278AE-5647-4DF4-B048-3341D23FA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747106"/>
            <a:ext cx="1635646" cy="163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D95CF2A-B42C-4BF4-92A6-F2C565148166}"/>
              </a:ext>
            </a:extLst>
          </p:cNvPr>
          <p:cNvSpPr txBox="1"/>
          <p:nvPr/>
        </p:nvSpPr>
        <p:spPr>
          <a:xfrm>
            <a:off x="4664844" y="1139545"/>
            <a:ext cx="393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 più del 40% dei nostri giovani dipendenti vengono da 3 atenei con cui collaboriamo …</a:t>
            </a:r>
          </a:p>
        </p:txBody>
      </p:sp>
    </p:spTree>
    <p:extLst>
      <p:ext uri="{BB962C8B-B14F-4D97-AF65-F5344CB8AC3E}">
        <p14:creationId xmlns:p14="http://schemas.microsoft.com/office/powerpoint/2010/main" val="176306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8866B-064A-47D1-83FE-EBCDB832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528" y="267494"/>
            <a:ext cx="8003232" cy="432048"/>
          </a:xfrm>
        </p:spPr>
        <p:txBody>
          <a:bodyPr/>
          <a:lstStyle/>
          <a:p>
            <a:r>
              <a:rPr lang="it-IT" dirty="0"/>
              <a:t>Armundia Group e l’Aquila</a:t>
            </a:r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5CF23AFD-5CCF-44E9-A167-6B0BF9475C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©Armundia2014 – All rights reserved</a:t>
            </a:r>
            <a:endParaRPr lang="it-IT" dirty="0"/>
          </a:p>
        </p:txBody>
      </p:sp>
      <p:pic>
        <p:nvPicPr>
          <p:cNvPr id="1030" name="Picture 6" descr="Risultati immagini per tv icon">
            <a:extLst>
              <a:ext uri="{FF2B5EF4-FFF2-40B4-BE49-F238E27FC236}">
                <a16:creationId xmlns:a16="http://schemas.microsoft.com/office/drawing/2014/main" id="{A8143FEC-710F-4991-A51C-58750E70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486"/>
            <a:ext cx="3675606" cy="372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tour">
            <a:hlinkClick r:id="" action="ppaction://media"/>
            <a:extLst>
              <a:ext uri="{FF2B5EF4-FFF2-40B4-BE49-F238E27FC236}">
                <a16:creationId xmlns:a16="http://schemas.microsoft.com/office/drawing/2014/main" id="{6F1BC098-FD09-41DC-AC41-2CFC75BE3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560" y="1693694"/>
            <a:ext cx="2952328" cy="181165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816EEB-334A-4348-B8E6-725528602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04" y="2491603"/>
            <a:ext cx="160293" cy="16029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12F1250A-D871-4259-9A8B-1C3FAE91D33D}"/>
              </a:ext>
            </a:extLst>
          </p:cNvPr>
          <p:cNvGrpSpPr/>
          <p:nvPr/>
        </p:nvGrpSpPr>
        <p:grpSpPr>
          <a:xfrm>
            <a:off x="4139952" y="2652502"/>
            <a:ext cx="4968552" cy="2511536"/>
            <a:chOff x="4139952" y="2441675"/>
            <a:chExt cx="4968552" cy="2511536"/>
          </a:xfrm>
        </p:grpSpPr>
        <p:pic>
          <p:nvPicPr>
            <p:cNvPr id="1032" name="Picture 8" descr="C:\Users\adele\AppData\Local\Temp\SNAGHTML15debe5.PNG">
              <a:extLst>
                <a:ext uri="{FF2B5EF4-FFF2-40B4-BE49-F238E27FC236}">
                  <a16:creationId xmlns:a16="http://schemas.microsoft.com/office/drawing/2014/main" id="{160EF725-9767-41AA-93F6-16A68FFDB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885517"/>
              <a:ext cx="4177372" cy="2067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E1606D9-F894-4018-B7DD-C97DE13CB619}"/>
                </a:ext>
              </a:extLst>
            </p:cNvPr>
            <p:cNvSpPr txBox="1"/>
            <p:nvPr/>
          </p:nvSpPr>
          <p:spPr>
            <a:xfrm>
              <a:off x="4139952" y="2441675"/>
              <a:ext cx="4968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… una filiale operativa in centro storico (</a:t>
              </a:r>
              <a:r>
                <a:rPr lang="it-IT" i="1" dirty="0"/>
                <a:t>palazzo </a:t>
              </a:r>
              <a:r>
                <a:rPr lang="it-IT" i="1" dirty="0" err="1"/>
                <a:t>Natellis</a:t>
              </a:r>
              <a:r>
                <a:rPr lang="it-IT" dirty="0"/>
                <a:t>)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F2AA322-34FE-4647-8FFA-D6CDD6ABE123}"/>
              </a:ext>
            </a:extLst>
          </p:cNvPr>
          <p:cNvGrpSpPr/>
          <p:nvPr/>
        </p:nvGrpSpPr>
        <p:grpSpPr>
          <a:xfrm>
            <a:off x="4216296" y="819131"/>
            <a:ext cx="5060050" cy="1677501"/>
            <a:chOff x="4216296" y="819131"/>
            <a:chExt cx="5060050" cy="1677501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8E4014A-225E-488A-A7B8-3E7501342448}"/>
                </a:ext>
              </a:extLst>
            </p:cNvPr>
            <p:cNvSpPr txBox="1"/>
            <p:nvPr/>
          </p:nvSpPr>
          <p:spPr>
            <a:xfrm>
              <a:off x="4216296" y="1296303"/>
              <a:ext cx="41044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un </a:t>
              </a:r>
              <a:r>
                <a:rPr lang="it-IT" b="1" dirty="0"/>
                <a:t>centro di sviluppo</a:t>
              </a:r>
            </a:p>
            <a:p>
              <a:r>
                <a:rPr lang="it-IT" dirty="0"/>
                <a:t>un </a:t>
              </a:r>
              <a:r>
                <a:rPr lang="it-IT" b="1" dirty="0"/>
                <a:t>centro di competenza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attività di ricerca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formazione e avviamento al lavoro </a:t>
              </a:r>
            </a:p>
          </p:txBody>
        </p:sp>
        <p:pic>
          <p:nvPicPr>
            <p:cNvPr id="21" name="Picture 8" descr="C:\Users\adele\AppData\Local\Temp\SNAGHTML1576f346.PNG">
              <a:extLst>
                <a:ext uri="{FF2B5EF4-FFF2-40B4-BE49-F238E27FC236}">
                  <a16:creationId xmlns:a16="http://schemas.microsoft.com/office/drawing/2014/main" id="{34AB09D6-F437-4BAD-A66A-AC894EFDE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819131"/>
              <a:ext cx="2256074" cy="1200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Risultati immagini per universitÃ  aquila">
              <a:extLst>
                <a:ext uri="{FF2B5EF4-FFF2-40B4-BE49-F238E27FC236}">
                  <a16:creationId xmlns:a16="http://schemas.microsoft.com/office/drawing/2014/main" id="{953AD4C7-3D53-4E00-9397-0C97C32D35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3335" y="1611962"/>
              <a:ext cx="953055" cy="546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6" descr="C:\Users\adele\AppData\Local\Temp\SNAGHTML158633d1.PNG">
              <a:extLst>
                <a:ext uri="{FF2B5EF4-FFF2-40B4-BE49-F238E27FC236}">
                  <a16:creationId xmlns:a16="http://schemas.microsoft.com/office/drawing/2014/main" id="{44CC6D5A-92DF-48E5-A603-60EDB085E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3857" y="1501928"/>
              <a:ext cx="809591" cy="70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954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FACCIAMO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8A083A-EBB6-4DB4-B0E2-F6856DAFEF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63638"/>
            <a:ext cx="2819052" cy="171962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2ABCB7E-E549-4564-AC61-653A4D7915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564449"/>
            <a:ext cx="2819052" cy="17196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DB4CF8E-5400-4E46-8D46-82832B90B9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563638"/>
            <a:ext cx="2819052" cy="171962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0AF0D9F-8A7F-4560-9E0F-22A3241F67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60394"/>
            <a:ext cx="2819052" cy="38564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6EFAE5E-FACB-4008-8CD9-CD75845DB5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060394"/>
            <a:ext cx="2225160" cy="38564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53C107C-43DA-4619-9B34-4B0D5B7847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060394"/>
            <a:ext cx="2333140" cy="38564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2653D0-D294-44CD-8696-467946B2BFE7}"/>
              </a:ext>
            </a:extLst>
          </p:cNvPr>
          <p:cNvSpPr txBox="1"/>
          <p:nvPr/>
        </p:nvSpPr>
        <p:spPr>
          <a:xfrm>
            <a:off x="251520" y="3400861"/>
            <a:ext cx="2819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Presidia il comparto dell’ICT bancario e finanziario</a:t>
            </a:r>
            <a:r>
              <a:rPr lang="it-IT" sz="1400" dirty="0"/>
              <a:t> e sviluppa piattaforme innovative per il front-office di Istituti Retail, Istituti Private, Family Office, SGR, SIM, GPM e GPF.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5462AFA-1985-4516-A57B-4B77A86FE417}"/>
              </a:ext>
            </a:extLst>
          </p:cNvPr>
          <p:cNvSpPr txBox="1"/>
          <p:nvPr/>
        </p:nvSpPr>
        <p:spPr>
          <a:xfrm>
            <a:off x="3203848" y="3400860"/>
            <a:ext cx="2819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Presidia il comparto dell’ICT assicurativo </a:t>
            </a:r>
            <a:r>
              <a:rPr lang="it-IT" sz="1400" dirty="0"/>
              <a:t>e sviluppa piattaforme strategiche per intermediari assicurativi, Compagnie e Casse di Assistenza.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56AF2E7-1CA8-4372-9084-3B12FF3B269E}"/>
              </a:ext>
            </a:extLst>
          </p:cNvPr>
          <p:cNvSpPr txBox="1"/>
          <p:nvPr/>
        </p:nvSpPr>
        <p:spPr>
          <a:xfrm>
            <a:off x="6125649" y="3391234"/>
            <a:ext cx="2819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Deputata allo sviluppo di </a:t>
            </a:r>
            <a:r>
              <a:rPr lang="it-IT" sz="1400" b="1" dirty="0"/>
              <a:t>progetti ICT di consulenza direzionale, strategica e specialistic</a:t>
            </a:r>
            <a:r>
              <a:rPr lang="it-IT" sz="1400" dirty="0"/>
              <a:t>a per il mondo banking, </a:t>
            </a:r>
            <a:r>
              <a:rPr lang="it-IT" sz="1400" dirty="0" err="1"/>
              <a:t>finance</a:t>
            </a:r>
            <a:r>
              <a:rPr lang="it-IT" sz="1400" dirty="0"/>
              <a:t> e </a:t>
            </a:r>
            <a:r>
              <a:rPr lang="it-IT" sz="1400" dirty="0" err="1"/>
              <a:t>insurance</a:t>
            </a:r>
            <a:r>
              <a:rPr lang="it-IT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810236" y="1001965"/>
            <a:ext cx="7523528" cy="3139570"/>
            <a:chOff x="755576" y="1028284"/>
            <a:chExt cx="7523528" cy="3139570"/>
          </a:xfrm>
        </p:grpSpPr>
        <p:graphicFrame>
          <p:nvGraphicFramePr>
            <p:cNvPr id="15" name="Diagramma 14"/>
            <p:cNvGraphicFramePr/>
            <p:nvPr>
              <p:extLst/>
            </p:nvPr>
          </p:nvGraphicFramePr>
          <p:xfrm>
            <a:off x="755576" y="1039591"/>
            <a:ext cx="3528392" cy="311695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6" name="Diagramma 15"/>
            <p:cNvGraphicFramePr/>
            <p:nvPr>
              <p:extLst/>
            </p:nvPr>
          </p:nvGraphicFramePr>
          <p:xfrm>
            <a:off x="4534688" y="1028284"/>
            <a:ext cx="3744416" cy="313957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sp>
        <p:nvSpPr>
          <p:cNvPr id="9" name="Freccia bidirezionale orizzontale 8"/>
          <p:cNvSpPr/>
          <p:nvPr/>
        </p:nvSpPr>
        <p:spPr>
          <a:xfrm>
            <a:off x="412884" y="4299942"/>
            <a:ext cx="8352928" cy="432048"/>
          </a:xfrm>
          <a:prstGeom prst="leftRightArrow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SOFTWARE SOLUTIONS, ICT SERVICES , 1st - 2nd  LEV CONSULTING &amp; APPLICATION MANAGEMENT</a:t>
            </a:r>
          </a:p>
        </p:txBody>
      </p:sp>
      <p:sp>
        <p:nvSpPr>
          <p:cNvPr id="8" name="Titolo 1"/>
          <p:cNvSpPr txBox="1">
            <a:spLocks/>
          </p:cNvSpPr>
          <p:nvPr/>
        </p:nvSpPr>
        <p:spPr>
          <a:xfrm>
            <a:off x="2555776" y="267494"/>
            <a:ext cx="5339879" cy="433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Calibri" panose="020F0502020204030204" pitchFamily="34" charset="0"/>
              </a:rPr>
              <a:t>ARMUNDIA GROUP – </a:t>
            </a:r>
            <a:r>
              <a:rPr lang="it-IT" b="1" i="1" dirty="0">
                <a:solidFill>
                  <a:srgbClr val="C00000"/>
                </a:solidFill>
                <a:latin typeface="Calibri" panose="020F0502020204030204" pitchFamily="34" charset="0"/>
              </a:rPr>
              <a:t>Mercati di riferimento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E20889-E2AF-4E1B-8B1C-06B43BBD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F12828F6-BC9E-4AE7-8677-DA00457B95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0491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LAY COPERTINA">
  <a:themeElements>
    <a:clrScheme name="Carta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4_LAY INTERNE BRA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Vial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LAY INTERNE BRA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Vial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LAT ULTI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LAY COPERTINA">
  <a:themeElements>
    <a:clrScheme name="Carta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LAT ULTI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Y COPERTINA">
  <a:themeElements>
    <a:clrScheme name="Carta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Y COPERTINA BRAND">
  <a:themeElements>
    <a:clrScheme name="Carta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Y INTER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Vial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Y INTERNE BRA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Vial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LAY INTERNE BRA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Vial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LAY INTERNE BRA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Vial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Microsoft Office PowerPoint</Application>
  <PresentationFormat>Presentazione su schermo (16:9)</PresentationFormat>
  <Paragraphs>204</Paragraphs>
  <Slides>18</Slides>
  <Notes>14</Notes>
  <HiddenSlides>3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12</vt:i4>
      </vt:variant>
      <vt:variant>
        <vt:lpstr>Titoli diapositive</vt:lpstr>
      </vt:variant>
      <vt:variant>
        <vt:i4>18</vt:i4>
      </vt:variant>
    </vt:vector>
  </HeadingPairs>
  <TitlesOfParts>
    <vt:vector size="39" baseType="lpstr">
      <vt:lpstr>ＭＳ Ｐゴシック</vt:lpstr>
      <vt:lpstr>Arial</vt:lpstr>
      <vt:lpstr>Arial Narrow</vt:lpstr>
      <vt:lpstr>Bell MT</vt:lpstr>
      <vt:lpstr>Calibri</vt:lpstr>
      <vt:lpstr>Calibri Light</vt:lpstr>
      <vt:lpstr>Chantal Bold</vt:lpstr>
      <vt:lpstr>Oxygen</vt:lpstr>
      <vt:lpstr>Univers LT Std 57 Cn</vt:lpstr>
      <vt:lpstr>1_LAY COPERTINA</vt:lpstr>
      <vt:lpstr>2_LAY COPERTINA</vt:lpstr>
      <vt:lpstr>1_LAT ULTIMA</vt:lpstr>
      <vt:lpstr>LAY COPERTINA</vt:lpstr>
      <vt:lpstr>LAY COPERTINA BRAND</vt:lpstr>
      <vt:lpstr>LAY INTERNE</vt:lpstr>
      <vt:lpstr>LAY INTERNE BRAND</vt:lpstr>
      <vt:lpstr>3_LAY INTERNE BRAND</vt:lpstr>
      <vt:lpstr>1_LAY INTERNE BRAND</vt:lpstr>
      <vt:lpstr>4_LAY INTERNE BRAND</vt:lpstr>
      <vt:lpstr>2_LAY INTERNE BRAND</vt:lpstr>
      <vt:lpstr>LAT ULTIMA</vt:lpstr>
      <vt:lpstr>De Cifris</vt:lpstr>
      <vt:lpstr>CHI SIAMO</vt:lpstr>
      <vt:lpstr>ARMUNDIA OGGI</vt:lpstr>
      <vt:lpstr>ARMUNDIA OGGI</vt:lpstr>
      <vt:lpstr>ALCUNI NOSTRI CLIENTI</vt:lpstr>
      <vt:lpstr>Presentazione standard di PowerPoint</vt:lpstr>
      <vt:lpstr>Armundia Group e l’Aquila</vt:lpstr>
      <vt:lpstr>COSA FACCIAMO</vt:lpstr>
      <vt:lpstr>Presentazione standard di PowerPoint</vt:lpstr>
      <vt:lpstr>ARMUNDIA GROUP – soluzioni mercato Bank&amp;Finance </vt:lpstr>
      <vt:lpstr>ARMUNDIA GROUP – Soluzioni mercato Insurance</vt:lpstr>
      <vt:lpstr>Presentazione standard di PowerPoint</vt:lpstr>
      <vt:lpstr>Presentazione standard di PowerPoint</vt:lpstr>
      <vt:lpstr>alcuni tavoli di lavoro… DLT &amp; Smart Contracts </vt:lpstr>
      <vt:lpstr>alcuni tavoli di lavoro… DLT &amp; Smart Contracts </vt:lpstr>
      <vt:lpstr>Esempi di applicabilità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</dc:creator>
  <cp:lastModifiedBy>Claudio Rosati</cp:lastModifiedBy>
  <cp:revision>768</cp:revision>
  <dcterms:created xsi:type="dcterms:W3CDTF">2014-07-18T11:28:19Z</dcterms:created>
  <dcterms:modified xsi:type="dcterms:W3CDTF">2018-10-04T13:16:24Z</dcterms:modified>
</cp:coreProperties>
</file>